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Lst>
  <p:notesMasterIdLst>
    <p:notesMasterId r:id="rId19"/>
  </p:notesMasterIdLst>
  <p:sldIdLst>
    <p:sldId id="256" r:id="rId2"/>
    <p:sldId id="407" r:id="rId3"/>
    <p:sldId id="522" r:id="rId4"/>
    <p:sldId id="523" r:id="rId5"/>
    <p:sldId id="1205" r:id="rId6"/>
    <p:sldId id="524" r:id="rId7"/>
    <p:sldId id="510" r:id="rId8"/>
    <p:sldId id="1203" r:id="rId9"/>
    <p:sldId id="1204" r:id="rId10"/>
    <p:sldId id="345" r:id="rId11"/>
    <p:sldId id="525" r:id="rId12"/>
    <p:sldId id="1200" r:id="rId13"/>
    <p:sldId id="518" r:id="rId14"/>
    <p:sldId id="1201" r:id="rId15"/>
    <p:sldId id="1202" r:id="rId16"/>
    <p:sldId id="1211" r:id="rId17"/>
    <p:sldId id="12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Cuccinelli" initials="DC" lastIdx="1" clrIdx="0">
    <p:extLst>
      <p:ext uri="{19B8F6BF-5375-455C-9EA6-DF929625EA0E}">
        <p15:presenceInfo xmlns:p15="http://schemas.microsoft.com/office/powerpoint/2012/main" userId="Dennis Cuccine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E99"/>
    <a:srgbClr val="00AEEF"/>
    <a:srgbClr val="0189C1"/>
    <a:srgbClr val="D5E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3" autoAdjust="0"/>
    <p:restoredTop sz="56215" autoAdjust="0"/>
  </p:normalViewPr>
  <p:slideViewPr>
    <p:cSldViewPr snapToGrid="0">
      <p:cViewPr varScale="1">
        <p:scale>
          <a:sx n="31" d="100"/>
          <a:sy n="31" d="100"/>
        </p:scale>
        <p:origin x="1589" y="1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B490B-DCBF-48CE-8989-793158718698}"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32FCA-8C7B-429B-ACA8-0734FEAA2ACA}" type="slidenum">
              <a:rPr lang="en-US" smtClean="0"/>
              <a:t>‹#›</a:t>
            </a:fld>
            <a:endParaRPr lang="en-US"/>
          </a:p>
        </p:txBody>
      </p:sp>
    </p:spTree>
    <p:extLst>
      <p:ext uri="{BB962C8B-B14F-4D97-AF65-F5344CB8AC3E}">
        <p14:creationId xmlns:p14="http://schemas.microsoft.com/office/powerpoint/2010/main" val="230256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is the National Association of Insurance and Financial Advisors.  We are what the bar association is to attorneys.  My name is _________.  Like others in the audience today, I am a volunteer with NAIFA.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72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there’s more… The </a:t>
            </a:r>
            <a:r>
              <a:rPr lang="en-US" sz="1200" b="0" i="0" kern="1200" dirty="0">
                <a:solidFill>
                  <a:schemeClr val="tx1"/>
                </a:solidFill>
                <a:effectLst/>
                <a:latin typeface="+mn-lt"/>
                <a:ea typeface="+mn-ea"/>
                <a:cs typeface="+mn-cs"/>
              </a:rPr>
              <a:t>Talent Development Center focuses on providing personal development programs to serve every stage of a financial service professional’s career.</a:t>
            </a:r>
            <a:endParaRPr lang="en-US" dirty="0"/>
          </a:p>
          <a:p>
            <a:endParaRPr lang="en-US" dirty="0"/>
          </a:p>
          <a:p>
            <a:r>
              <a:rPr lang="en-US" dirty="0"/>
              <a:t>LACP. Life and Annuities Certified Professional.  Although FINRA recognizes hundreds of designations only eleven are certified by an outside agency. Many companies have recognized the importance of this designation and allow their producers to use it.  </a:t>
            </a:r>
          </a:p>
          <a:p>
            <a:endParaRPr lang="en-US" dirty="0"/>
          </a:p>
          <a:p>
            <a:r>
              <a:rPr lang="en-US" dirty="0"/>
              <a:t>Professional Pathway. Truly unique to NAIFA, this tool lets members map out an education program whether they are brand new to the business, mid-career or a senior advisor.  No other association in our space is set up to serve members at every stage of their career</a:t>
            </a:r>
          </a:p>
          <a:p>
            <a:endParaRPr lang="en-US" dirty="0"/>
          </a:p>
          <a:p>
            <a:r>
              <a:rPr lang="en-US" dirty="0"/>
              <a:t>---------------</a:t>
            </a:r>
          </a:p>
          <a:p>
            <a:r>
              <a:rPr lang="en-US" dirty="0"/>
              <a:t>[Other programs you can highlight if time allows]</a:t>
            </a:r>
          </a:p>
          <a:p>
            <a:endParaRPr lang="en-US" dirty="0"/>
          </a:p>
          <a:p>
            <a:r>
              <a:rPr lang="en-US" dirty="0"/>
              <a:t>LUTCF. Life Underwriter Training Council Fellow is a designation members can earn after completing in-depth courses on life underwriting.</a:t>
            </a:r>
          </a:p>
          <a:p>
            <a:endParaRPr lang="en-US" dirty="0"/>
          </a:p>
          <a:p>
            <a:r>
              <a:rPr lang="en-US" dirty="0"/>
              <a:t>Our Learning Center is where you can drop in virtually to access programs and materials specific to your practice area.</a:t>
            </a:r>
          </a:p>
          <a:p>
            <a:endParaRPr lang="en-US" dirty="0"/>
          </a:p>
          <a:p>
            <a:r>
              <a:rPr lang="en-US" dirty="0"/>
              <a:t>NAIFA’s Performance plus Purpose Conference features top speakers to inspire and educate members with sales tips and market insights to take their practice to the next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0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Differentiate.</a:t>
            </a:r>
          </a:p>
          <a:p>
            <a:endParaRPr lang="en-US" dirty="0"/>
          </a:p>
          <a:p>
            <a:r>
              <a:rPr lang="en-US" dirty="0"/>
              <a:t>How are NAIFA members different?</a:t>
            </a:r>
          </a:p>
          <a:p>
            <a:endParaRPr lang="en-US" dirty="0"/>
          </a:p>
          <a:p>
            <a:r>
              <a:rPr lang="en-US" dirty="0"/>
              <a:t>There are various studies that have been done…not by NAIFA, but by others…that show that NAIFA members earn $10,000 to $43,000 more than non members. Why is this?</a:t>
            </a:r>
          </a:p>
          <a:p>
            <a:endParaRPr lang="en-US" dirty="0"/>
          </a:p>
          <a:p>
            <a:r>
              <a:rPr lang="en-US" dirty="0"/>
              <a:t>NAIFA members are the trusted advisor.</a:t>
            </a:r>
          </a:p>
        </p:txBody>
      </p:sp>
      <p:sp>
        <p:nvSpPr>
          <p:cNvPr id="4" name="Slide Number Placeholder 3"/>
          <p:cNvSpPr>
            <a:spLocks noGrp="1"/>
          </p:cNvSpPr>
          <p:nvPr>
            <p:ph type="sldNum" sz="quarter" idx="5"/>
          </p:nvPr>
        </p:nvSpPr>
        <p:spPr/>
        <p:txBody>
          <a:bodyPr/>
          <a:lstStyle/>
          <a:p>
            <a:fld id="{FAF32FCA-8C7B-429B-ACA8-0734FEAA2ACA}" type="slidenum">
              <a:rPr lang="en-US" smtClean="0"/>
              <a:t>11</a:t>
            </a:fld>
            <a:endParaRPr lang="en-US"/>
          </a:p>
        </p:txBody>
      </p:sp>
    </p:spTree>
    <p:extLst>
      <p:ext uri="{BB962C8B-B14F-4D97-AF65-F5344CB8AC3E}">
        <p14:creationId xmlns:p14="http://schemas.microsoft.com/office/powerpoint/2010/main" val="54853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members take a pledge always to put their clients’ best interests ahead of their own.</a:t>
            </a:r>
          </a:p>
          <a:p>
            <a:endParaRPr lang="en-US" dirty="0"/>
          </a:p>
          <a:p>
            <a:r>
              <a:rPr lang="en-US" dirty="0"/>
              <a:t>Our members take this pledge very seriously. </a:t>
            </a:r>
          </a:p>
          <a:p>
            <a:endParaRPr lang="en-US" dirty="0"/>
          </a:p>
          <a:p>
            <a:r>
              <a:rPr lang="en-US" dirty="0"/>
              <a:t>Few associations operate with a code of ethics that includes a best interest statement. </a:t>
            </a:r>
          </a:p>
          <a:p>
            <a:endParaRPr lang="en-US" dirty="0"/>
          </a:p>
          <a:p>
            <a:r>
              <a:rPr lang="en-US" dirty="0"/>
              <a:t>Who here would not take that pledge?</a:t>
            </a:r>
          </a:p>
          <a:p>
            <a:endParaRPr lang="en-US" dirty="0"/>
          </a:p>
          <a:p>
            <a:r>
              <a:rPr lang="en-US" dirty="0"/>
              <a:t>Who here would not stand up and say I always put my clients’ best interests ahead of my 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5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AdvisorsYouCanTrust.org is NAIFA’s site to promote consumer awareness and how NAIFA members serve Main Street USA.</a:t>
            </a:r>
          </a:p>
          <a:p>
            <a:endParaRPr lang="en-US" dirty="0"/>
          </a:p>
          <a:p>
            <a:r>
              <a:rPr lang="en-US" dirty="0"/>
              <a:t>Consumers can go find an advisor or agent who is a NAIFA member that subscribes to our code of ethics. </a:t>
            </a:r>
          </a:p>
          <a:p>
            <a:endParaRPr lang="en-US" dirty="0"/>
          </a:p>
          <a:p>
            <a:r>
              <a:rPr lang="en-US" dirty="0"/>
              <a:t>Members can write consumer-focused articles for the site and be profiled on the site.</a:t>
            </a:r>
          </a:p>
          <a:p>
            <a:endParaRPr lang="en-US" dirty="0"/>
          </a:p>
          <a:p>
            <a:r>
              <a:rPr lang="en-US" dirty="0"/>
              <a:t>Soon members will be able to have their photo and additional information about their practice included with their directory listing on the site.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84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members are connected to a community of like-minded individuals. NAIFA members openly share their ideas and best practices with one another.  NAIFA members service their community via NAIFA sponsored events.   </a:t>
            </a:r>
          </a:p>
          <a:p>
            <a:endParaRPr lang="en-US" dirty="0"/>
          </a:p>
          <a:p>
            <a:r>
              <a:rPr lang="en-US" dirty="0"/>
              <a:t>[Add a personal story about your connection to the community. Share a story about how a member gave you an idea that helped you close a case or an experience you’ve had through a community service project working alongside your fellow members]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have your NAIFA pin on!  Point to it!]</a:t>
            </a:r>
          </a:p>
          <a:p>
            <a:endParaRPr lang="en-US" dirty="0"/>
          </a:p>
          <a:p>
            <a:r>
              <a:rPr lang="en-US" dirty="0"/>
              <a:t>See this pin? </a:t>
            </a:r>
          </a:p>
          <a:p>
            <a:endParaRPr lang="en-US" dirty="0"/>
          </a:p>
          <a:p>
            <a:r>
              <a:rPr lang="en-US" dirty="0"/>
              <a:t>It is a symbol that </a:t>
            </a:r>
          </a:p>
          <a:p>
            <a:pPr marL="171450" indent="-171450">
              <a:buFont typeface="Arial" panose="020B0604020202020204" pitchFamily="34" charset="0"/>
              <a:buChar char="•"/>
            </a:pPr>
            <a:r>
              <a:rPr lang="en-US" dirty="0"/>
              <a:t>I advocate for my clients. </a:t>
            </a:r>
          </a:p>
          <a:p>
            <a:pPr marL="171450" indent="-171450">
              <a:buFont typeface="Arial" panose="020B0604020202020204" pitchFamily="34" charset="0"/>
              <a:buChar char="•"/>
            </a:pPr>
            <a:r>
              <a:rPr lang="en-US" dirty="0"/>
              <a:t>I am committed to educating myself to better serve my clients</a:t>
            </a:r>
          </a:p>
          <a:p>
            <a:pPr marL="171450" indent="-171450">
              <a:buFont typeface="Arial" panose="020B0604020202020204" pitchFamily="34" charset="0"/>
              <a:buChar char="•"/>
            </a:pPr>
            <a:r>
              <a:rPr lang="en-US" dirty="0"/>
              <a:t>I always put my clients’ interest before my own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 a personal note, I wear this on every client meeting because my clients often ask me about it….when they do, I say: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am a member of the National Association of Insurance &amp; Financial Advisors, my professional association. As a member, I take a pledge to always act in my clients’ best interest. It’s like the AMA for doctors…you wouldn’t go to a doctor that wasn’t a member of the AMA, would you?”  I also say, “Over the next few weeks, you will decide whether you want to work with me or not as your financial advisor…if you decide not to work with me, I encourage you to go to advisorsyoucantrust.org and find another NAIFA member who has made the same pledge as I have to always put your interests above their own”.</a:t>
            </a:r>
          </a:p>
        </p:txBody>
      </p:sp>
      <p:sp>
        <p:nvSpPr>
          <p:cNvPr id="4" name="Slide Number Placeholder 3"/>
          <p:cNvSpPr>
            <a:spLocks noGrp="1"/>
          </p:cNvSpPr>
          <p:nvPr>
            <p:ph type="sldNum" sz="quarter" idx="5"/>
          </p:nvPr>
        </p:nvSpPr>
        <p:spPr/>
        <p:txBody>
          <a:bodyPr/>
          <a:lstStyle/>
          <a:p>
            <a:fld id="{FAF32FCA-8C7B-429B-ACA8-0734FEAA2ACA}" type="slidenum">
              <a:rPr lang="en-US" smtClean="0"/>
              <a:t>15</a:t>
            </a:fld>
            <a:endParaRPr lang="en-US"/>
          </a:p>
        </p:txBody>
      </p:sp>
    </p:spTree>
    <p:extLst>
      <p:ext uri="{BB962C8B-B14F-4D97-AF65-F5344CB8AC3E}">
        <p14:creationId xmlns:p14="http://schemas.microsoft.com/office/powerpoint/2010/main" val="227351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NAIFA, we have a career friendly fee structure designed to be affordable regardless of your time in the industry.  </a:t>
            </a:r>
          </a:p>
        </p:txBody>
      </p:sp>
      <p:sp>
        <p:nvSpPr>
          <p:cNvPr id="4" name="Slide Number Placeholder 3"/>
          <p:cNvSpPr>
            <a:spLocks noGrp="1"/>
          </p:cNvSpPr>
          <p:nvPr>
            <p:ph type="sldNum" sz="quarter" idx="5"/>
          </p:nvPr>
        </p:nvSpPr>
        <p:spPr/>
        <p:txBody>
          <a:bodyPr/>
          <a:lstStyle/>
          <a:p>
            <a:fld id="{FAF32FCA-8C7B-429B-ACA8-0734FEAA2ACA}" type="slidenum">
              <a:rPr lang="en-US" smtClean="0"/>
              <a:t>16</a:t>
            </a:fld>
            <a:endParaRPr lang="en-US"/>
          </a:p>
        </p:txBody>
      </p:sp>
    </p:spTree>
    <p:extLst>
      <p:ext uri="{BB962C8B-B14F-4D97-AF65-F5344CB8AC3E}">
        <p14:creationId xmlns:p14="http://schemas.microsoft.com/office/powerpoint/2010/main" val="340369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close.]</a:t>
            </a:r>
          </a:p>
          <a:p>
            <a:endParaRPr lang="en-US" dirty="0"/>
          </a:p>
          <a:p>
            <a:r>
              <a:rPr lang="en-US" dirty="0"/>
              <a:t>Take out your phones….</a:t>
            </a:r>
          </a:p>
          <a:p>
            <a:endParaRPr lang="en-US" dirty="0"/>
          </a:p>
          <a:p>
            <a:r>
              <a:rPr lang="en-US" dirty="0"/>
              <a:t>[Lightheartedly]</a:t>
            </a:r>
          </a:p>
          <a:p>
            <a:endParaRPr lang="en-US" dirty="0"/>
          </a:p>
          <a:p>
            <a:r>
              <a:rPr lang="en-US" dirty="0"/>
              <a:t>I know you have them with you because you’ve been looking at them while I’ve been talking.  Go to NAIFA.org/join.  From there you can access a fee structure designed for you.  Or, take a picture of this screen and join later today.   </a:t>
            </a:r>
          </a:p>
          <a:p>
            <a:endParaRPr lang="en-US" dirty="0"/>
          </a:p>
          <a:p>
            <a:r>
              <a:rPr lang="en-US" dirty="0"/>
              <a:t>Regardless if you join now or promise me you will join later today, please stand so we may recognize you as someone who wishes to advocate for their clients, further educate themselves, and places their clients’ best interest above their own.   Please stand and I or someone will present you with your NAIFA membership pin.</a:t>
            </a:r>
          </a:p>
          <a:p>
            <a:endParaRPr lang="en-US" dirty="0"/>
          </a:p>
          <a:p>
            <a:r>
              <a:rPr lang="en-US" dirty="0"/>
              <a:t>[Or if time is short]</a:t>
            </a:r>
          </a:p>
          <a:p>
            <a:endParaRPr lang="en-US" dirty="0"/>
          </a:p>
          <a:p>
            <a:r>
              <a:rPr lang="en-US" dirty="0"/>
              <a:t>Regardless if you join now or promise me you will join later today, please stand so we may recognize you as someone who wishes to advocate for their clients, further educate themselves, and places their clients’ best interest above their own.  </a:t>
            </a:r>
          </a:p>
          <a:p>
            <a:endParaRPr lang="en-US" dirty="0"/>
          </a:p>
          <a:p>
            <a:r>
              <a:rPr lang="en-US" dirty="0"/>
              <a:t>Those standing, please join me in the back of the room at the break and I’ll present you with your membership pin and take a photo to post on social media welcoming you to NAIFA.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17</a:t>
            </a:fld>
            <a:endParaRPr lang="en-US"/>
          </a:p>
        </p:txBody>
      </p:sp>
    </p:spTree>
    <p:extLst>
      <p:ext uri="{BB962C8B-B14F-4D97-AF65-F5344CB8AC3E}">
        <p14:creationId xmlns:p14="http://schemas.microsoft.com/office/powerpoint/2010/main" val="311083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makes a Membership Promise to</a:t>
            </a:r>
          </a:p>
          <a:p>
            <a:pPr marL="171450" indent="-171450">
              <a:buFont typeface="Arial" panose="020B0604020202020204" pitchFamily="34" charset="0"/>
              <a:buChar char="•"/>
            </a:pPr>
            <a:r>
              <a:rPr lang="en-US" dirty="0"/>
              <a:t>Advocate for you and your clients</a:t>
            </a:r>
          </a:p>
          <a:p>
            <a:pPr marL="171450" indent="-171450">
              <a:buFont typeface="Arial" panose="020B0604020202020204" pitchFamily="34" charset="0"/>
              <a:buChar char="•"/>
            </a:pPr>
            <a:r>
              <a:rPr lang="en-US" dirty="0"/>
              <a:t>Educate you so you can better serve your clients</a:t>
            </a:r>
          </a:p>
          <a:p>
            <a:pPr marL="171450" indent="-171450">
              <a:buFont typeface="Arial" panose="020B0604020202020204" pitchFamily="34" charset="0"/>
              <a:buChar char="•"/>
            </a:pPr>
            <a:r>
              <a:rPr lang="en-US" dirty="0"/>
              <a:t>Differentiate you from other advisors and agents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Along with NAIFA’s promise, I’m making my personal promise to you that NAIFA will always advocate for you, educate you and differentiate you.</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6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Advocate…NAIFA members are the </a:t>
            </a:r>
            <a:r>
              <a:rPr lang="en-US" dirty="0" err="1"/>
              <a:t>protecTIVE</a:t>
            </a:r>
            <a:r>
              <a:rPr lang="en-US" dirty="0"/>
              <a:t> advisor…NOT the </a:t>
            </a:r>
            <a:r>
              <a:rPr lang="en-US" dirty="0" err="1"/>
              <a:t>protectED</a:t>
            </a:r>
            <a:r>
              <a:rPr lang="en-US" dirty="0"/>
              <a:t> advisor…the </a:t>
            </a:r>
            <a:r>
              <a:rPr lang="en-US" dirty="0" err="1"/>
              <a:t>protectIVE</a:t>
            </a:r>
            <a:r>
              <a:rPr lang="en-US" dirty="0"/>
              <a:t> advisor.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3</a:t>
            </a:fld>
            <a:endParaRPr lang="en-US"/>
          </a:p>
        </p:txBody>
      </p:sp>
    </p:spTree>
    <p:extLst>
      <p:ext uri="{BB962C8B-B14F-4D97-AF65-F5344CB8AC3E}">
        <p14:creationId xmlns:p14="http://schemas.microsoft.com/office/powerpoint/2010/main" val="3904359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NAIFA protects our clients in Washington DC…all 50 state capitals…and NAIFA has a member in every Congressional District.</a:t>
            </a:r>
          </a:p>
          <a:p>
            <a:pPr marL="171450" indent="-171450">
              <a:buFont typeface="Arial" panose="020B0604020202020204" pitchFamily="34" charset="0"/>
              <a:buChar char="•"/>
            </a:pPr>
            <a:r>
              <a:rPr lang="en-US" dirty="0"/>
              <a:t>No other association in the insurance and financial services industry and operating in our space make this claim.   </a:t>
            </a:r>
          </a:p>
          <a:p>
            <a:pPr marL="171450" indent="-171450">
              <a:buFont typeface="Arial" panose="020B0604020202020204" pitchFamily="34" charset="0"/>
              <a:buChar char="•"/>
            </a:pPr>
            <a:r>
              <a:rPr lang="en-US" dirty="0"/>
              <a:t>NAIFA combines and leverages the power of our individual members into the power of us to protect our clients no matter where they may reside.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Last year, NAIFA sued the federal government over the Dept. of Labor Fiduciary Rule and we won.</a:t>
            </a:r>
          </a:p>
          <a:p>
            <a:pPr marL="171450" indent="-171450">
              <a:buFont typeface="Arial" panose="020B0604020202020204" pitchFamily="34" charset="0"/>
              <a:buChar char="•"/>
            </a:pPr>
            <a:r>
              <a:rPr lang="en-US" dirty="0"/>
              <a:t>Recently, 600 NAIFA members went to Washington to lobby for passage of the Secure Act, and the very next week the bill passed the House.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[Add an example from your state of a legislative or regulatory victory here]</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4</a:t>
            </a:fld>
            <a:endParaRPr lang="en-US"/>
          </a:p>
        </p:txBody>
      </p:sp>
    </p:spTree>
    <p:extLst>
      <p:ext uri="{BB962C8B-B14F-4D97-AF65-F5344CB8AC3E}">
        <p14:creationId xmlns:p14="http://schemas.microsoft.com/office/powerpoint/2010/main" val="297998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study by the Washington, DC based National Journal shows NAIFA as the most influential advocacy group in the industry.  We, NAIFA, the most influential group in the industry – it doesn’t get any better than this.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All of those in the audience who are NAIFA members, please raise your hand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[Do this to identify those you are trying to close to get a sense of who and how many you are speaking to.]</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For those of you who didn’t raised your hand, you are getting this for free. The NAIFA member sitting next to you has been paying for this for you. Do I believe everyone here should be a member to support NAIFA’s advocacy efforts…yes…but I will respect your decision not to be.</a:t>
            </a:r>
          </a:p>
          <a:p>
            <a:pPr marL="171450" indent="-171450">
              <a:buFont typeface="Arial" panose="020B0604020202020204" pitchFamily="34" charset="0"/>
              <a:buChar char="•"/>
            </a:pPr>
            <a:r>
              <a:rPr lang="en-US" dirty="0"/>
              <a:t>Let me give you some selfish reasons why you should be a NAIFA member.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228600" lvl="0" indent="-2286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5</a:t>
            </a:fld>
            <a:endParaRPr lang="en-US"/>
          </a:p>
        </p:txBody>
      </p:sp>
    </p:spTree>
    <p:extLst>
      <p:ext uri="{BB962C8B-B14F-4D97-AF65-F5344CB8AC3E}">
        <p14:creationId xmlns:p14="http://schemas.microsoft.com/office/powerpoint/2010/main" val="1137041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NAIFA members are the Thinking Advisor.</a:t>
            </a:r>
          </a:p>
          <a:p>
            <a:pPr marL="171450" indent="-171450">
              <a:buFont typeface="Arial" panose="020B0604020202020204" pitchFamily="34" charset="0"/>
              <a:buChar char="•"/>
            </a:pPr>
            <a:r>
              <a:rPr lang="en-US" dirty="0"/>
              <a:t>NAIFA Educates you in a way no other association does.  We educate those who are new to the business and those who consider themselves elite advisors or Top of the Table MRDT advisors.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6</a:t>
            </a:fld>
            <a:endParaRPr lang="en-US"/>
          </a:p>
        </p:txBody>
      </p:sp>
    </p:spTree>
    <p:extLst>
      <p:ext uri="{BB962C8B-B14F-4D97-AF65-F5344CB8AC3E}">
        <p14:creationId xmlns:p14="http://schemas.microsoft.com/office/powerpoint/2010/main" val="169503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 has a program called NAIFA Live where you can hear from top speakers around the country.</a:t>
            </a:r>
          </a:p>
          <a:p>
            <a:endParaRPr lang="en-US" dirty="0"/>
          </a:p>
          <a:p>
            <a:r>
              <a:rPr lang="en-US" dirty="0"/>
              <a:t>You can dial in to the live event from your desktop or mobile phone or you can participate in a Watch Party in your area where you can watch the presentation and participate in group discussions about the topic.</a:t>
            </a:r>
          </a:p>
          <a:p>
            <a:endParaRPr lang="en-US" dirty="0"/>
          </a:p>
          <a:p>
            <a:r>
              <a:rPr lang="en-US" dirty="0"/>
              <a:t>If you can’t participate in real-time, the programs are all recorded so you can access them on-demand at your convenience.</a:t>
            </a:r>
          </a:p>
          <a:p>
            <a:endParaRPr lang="en-US" dirty="0"/>
          </a:p>
          <a:p>
            <a:r>
              <a:rPr lang="en-US" dirty="0"/>
              <a:t>CEs may also be available in some states.</a:t>
            </a:r>
          </a:p>
          <a:p>
            <a:endParaRPr lang="en-US" dirty="0"/>
          </a:p>
          <a:p>
            <a:r>
              <a:rPr lang="en-US" dirty="0"/>
              <a:t>[If your state offers CEs, make sure you point this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52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NAIFA’s Limited and Extended Care Planning Center is changing the way consumers think about Long Term Care.</a:t>
            </a:r>
          </a:p>
          <a:p>
            <a:endParaRPr lang="en-US" dirty="0"/>
          </a:p>
          <a:p>
            <a:r>
              <a:rPr lang="en-US" dirty="0"/>
              <a:t>NAIFA came up with this concept a few years ago and reached out to companies in the long term care space with the idea. Many of them had wanted to build out a site like this but either didn’t have the resources or the expertise to do it. NAIFA raised nearly a half million dollars from 15 founding sponsors to create this site.</a:t>
            </a:r>
          </a:p>
          <a:p>
            <a:endParaRPr lang="en-US" dirty="0"/>
          </a:p>
          <a:p>
            <a:r>
              <a:rPr lang="en-US" dirty="0"/>
              <a:t>As a member you have access to this site to help you help your clients plan for their future.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8</a:t>
            </a:fld>
            <a:endParaRPr lang="en-US"/>
          </a:p>
        </p:txBody>
      </p:sp>
    </p:spTree>
    <p:extLst>
      <p:ext uri="{BB962C8B-B14F-4D97-AF65-F5344CB8AC3E}">
        <p14:creationId xmlns:p14="http://schemas.microsoft.com/office/powerpoint/2010/main" val="215436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Up.</a:t>
            </a:r>
          </a:p>
          <a:p>
            <a:endParaRPr lang="en-US" dirty="0"/>
          </a:p>
          <a:p>
            <a:r>
              <a:rPr lang="en-US" dirty="0"/>
              <a:t>Brand new to NAIFA, the </a:t>
            </a:r>
            <a:r>
              <a:rPr lang="en-US"/>
              <a:t>Business Performance </a:t>
            </a:r>
            <a:r>
              <a:rPr lang="en-US" dirty="0"/>
              <a:t>Center formally known as the Level Up Roadshow is designed for members working in the Advanced Markets or those wanting to expand their practice into these markets. </a:t>
            </a:r>
          </a:p>
          <a:p>
            <a:endParaRPr lang="en-US" dirty="0"/>
          </a:p>
          <a:p>
            <a:r>
              <a:rPr lang="en-US" dirty="0"/>
              <a:t>The first workshop was in Dallas on August 22 and another will be in Charlotte in October. You can attend in person or virtually or join a watch party.  </a:t>
            </a:r>
          </a:p>
          <a:p>
            <a:endParaRPr lang="en-US" dirty="0"/>
          </a:p>
        </p:txBody>
      </p:sp>
      <p:sp>
        <p:nvSpPr>
          <p:cNvPr id="4" name="Slide Number Placeholder 3"/>
          <p:cNvSpPr>
            <a:spLocks noGrp="1"/>
          </p:cNvSpPr>
          <p:nvPr>
            <p:ph type="sldNum" sz="quarter" idx="5"/>
          </p:nvPr>
        </p:nvSpPr>
        <p:spPr/>
        <p:txBody>
          <a:bodyPr/>
          <a:lstStyle/>
          <a:p>
            <a:fld id="{FAF32FCA-8C7B-429B-ACA8-0734FEAA2ACA}" type="slidenum">
              <a:rPr lang="en-US" smtClean="0"/>
              <a:t>9</a:t>
            </a:fld>
            <a:endParaRPr lang="en-US"/>
          </a:p>
        </p:txBody>
      </p:sp>
    </p:spTree>
    <p:extLst>
      <p:ext uri="{BB962C8B-B14F-4D97-AF65-F5344CB8AC3E}">
        <p14:creationId xmlns:p14="http://schemas.microsoft.com/office/powerpoint/2010/main" val="337617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2FC07A-730B-4BD5-910B-545DCD7BC731}"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1883637364"/>
      </p:ext>
    </p:extLst>
  </p:cSld>
  <p:clrMapOvr>
    <a:masterClrMapping/>
  </p:clrMapOvr>
  <p:transition spd="slow" advTm="2000">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2FC07A-730B-4BD5-910B-545DCD7BC731}"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4155131102"/>
      </p:ext>
    </p:extLst>
  </p:cSld>
  <p:clrMapOvr>
    <a:masterClrMapping/>
  </p:clrMapOvr>
  <p:transition spd="slow" advTm="2000">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38" name="Shape 2"/>
          <p:cNvSpPr/>
          <p:nvPr userDrawn="1"/>
        </p:nvSpPr>
        <p:spPr>
          <a:xfrm>
            <a:off x="1" y="1101011"/>
            <a:ext cx="12192000" cy="5767335"/>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Tree>
    <p:extLst>
      <p:ext uri="{BB962C8B-B14F-4D97-AF65-F5344CB8AC3E}">
        <p14:creationId xmlns:p14="http://schemas.microsoft.com/office/powerpoint/2010/main" val="902165506"/>
      </p:ext>
    </p:extLst>
  </p:cSld>
  <p:clrMapOvr>
    <a:masterClrMapping/>
  </p:clrMapOvr>
  <p:transition spd="slow" advTm="2000">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folio 02">
    <p:spTree>
      <p:nvGrpSpPr>
        <p:cNvPr id="1" name=""/>
        <p:cNvGrpSpPr/>
        <p:nvPr/>
      </p:nvGrpSpPr>
      <p:grpSpPr>
        <a:xfrm>
          <a:off x="0" y="0"/>
          <a:ext cx="0" cy="0"/>
          <a:chOff x="0" y="0"/>
          <a:chExt cx="0" cy="0"/>
        </a:xfrm>
      </p:grpSpPr>
      <p:sp>
        <p:nvSpPr>
          <p:cNvPr id="15"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7" name="Picture Placeholder 2"/>
          <p:cNvSpPr>
            <a:spLocks noGrp="1"/>
          </p:cNvSpPr>
          <p:nvPr>
            <p:ph type="pic" sz="quarter" idx="11" hasCustomPrompt="1"/>
          </p:nvPr>
        </p:nvSpPr>
        <p:spPr>
          <a:xfrm>
            <a:off x="4269281"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8" name="Picture Placeholder 2"/>
          <p:cNvSpPr>
            <a:spLocks noGrp="1"/>
          </p:cNvSpPr>
          <p:nvPr>
            <p:ph type="pic" sz="quarter" idx="12" hasCustomPrompt="1"/>
          </p:nvPr>
        </p:nvSpPr>
        <p:spPr>
          <a:xfrm>
            <a:off x="6157554"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8045827"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9934100"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6157554"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993410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804582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9934100"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8045827" y="3048880"/>
            <a:ext cx="1828799"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l"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20" hasCustomPrompt="1"/>
          </p:nvPr>
        </p:nvSpPr>
        <p:spPr>
          <a:xfrm>
            <a:off x="492735"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3" name="Picture Placeholder 2"/>
          <p:cNvSpPr>
            <a:spLocks noGrp="1"/>
          </p:cNvSpPr>
          <p:nvPr>
            <p:ph type="pic" sz="quarter" idx="21" hasCustomPrompt="1"/>
          </p:nvPr>
        </p:nvSpPr>
        <p:spPr>
          <a:xfrm>
            <a:off x="2381008" y="1160608"/>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22" hasCustomPrompt="1"/>
          </p:nvPr>
        </p:nvSpPr>
        <p:spPr>
          <a:xfrm>
            <a:off x="4269050"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6" name="Picture Placeholder 2"/>
          <p:cNvSpPr>
            <a:spLocks noGrp="1"/>
          </p:cNvSpPr>
          <p:nvPr>
            <p:ph type="pic" sz="quarter" idx="23" hasCustomPrompt="1"/>
          </p:nvPr>
        </p:nvSpPr>
        <p:spPr>
          <a:xfrm>
            <a:off x="2380777"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24" hasCustomPrompt="1"/>
          </p:nvPr>
        </p:nvSpPr>
        <p:spPr>
          <a:xfrm>
            <a:off x="6157439"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25" hasCustomPrompt="1"/>
          </p:nvPr>
        </p:nvSpPr>
        <p:spPr>
          <a:xfrm>
            <a:off x="42689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31" name="Picture Placeholder 2"/>
          <p:cNvSpPr>
            <a:spLocks noGrp="1"/>
          </p:cNvSpPr>
          <p:nvPr>
            <p:ph type="pic" sz="quarter" idx="26" hasCustomPrompt="1"/>
          </p:nvPr>
        </p:nvSpPr>
        <p:spPr>
          <a:xfrm>
            <a:off x="492735" y="3048880"/>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27" hasCustomPrompt="1"/>
          </p:nvPr>
        </p:nvSpPr>
        <p:spPr>
          <a:xfrm>
            <a:off x="2380777"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28" hasCustomPrompt="1"/>
          </p:nvPr>
        </p:nvSpPr>
        <p:spPr>
          <a:xfrm>
            <a:off x="492735" y="4937152"/>
            <a:ext cx="1828800" cy="1828800"/>
          </a:xfrm>
          <a:prstGeom prst="round2SameRect">
            <a:avLst>
              <a:gd name="adj1" fmla="val 1475"/>
              <a:gd name="adj2" fmla="val 0"/>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23115346"/>
      </p:ext>
    </p:extLst>
  </p:cSld>
  <p:clrMapOvr>
    <a:masterClrMapping/>
  </p:clrMapOvr>
  <p:transition spd="slow" advTm="2000">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Mockup 02">
    <p:spTree>
      <p:nvGrpSpPr>
        <p:cNvPr id="1" name=""/>
        <p:cNvGrpSpPr/>
        <p:nvPr/>
      </p:nvGrpSpPr>
      <p:grpSpPr>
        <a:xfrm>
          <a:off x="0" y="0"/>
          <a:ext cx="0" cy="0"/>
          <a:chOff x="0" y="0"/>
          <a:chExt cx="0" cy="0"/>
        </a:xfrm>
      </p:grpSpPr>
      <p:sp>
        <p:nvSpPr>
          <p:cNvPr id="23" name="Picture Placeholder 2"/>
          <p:cNvSpPr>
            <a:spLocks noGrp="1"/>
          </p:cNvSpPr>
          <p:nvPr>
            <p:ph type="pic" sz="quarter" idx="22" hasCustomPrompt="1"/>
          </p:nvPr>
        </p:nvSpPr>
        <p:spPr>
          <a:xfrm>
            <a:off x="10514239" y="-235160"/>
            <a:ext cx="2093976" cy="3721608"/>
          </a:xfrm>
          <a:prstGeom prst="roundRect">
            <a:avLst>
              <a:gd name="adj" fmla="val 1837"/>
            </a:avLst>
          </a:prstGeom>
          <a:pattFill prst="pct5">
            <a:fgClr>
              <a:schemeClr val="bg1"/>
            </a:fgClr>
            <a:bgClr>
              <a:schemeClr val="tx2">
                <a:lumMod val="20000"/>
                <a:lumOff val="80000"/>
              </a:schemeClr>
            </a:bgClr>
          </a:pattFill>
          <a:effectLst>
            <a:outerShdw blurRad="228600" dist="38100" dir="2700000" sx="89000" sy="89000" algn="tl" rotWithShape="0">
              <a:prstClr val="black">
                <a:alpha val="14000"/>
              </a:prstClr>
            </a:outerShdw>
          </a:effectLst>
          <a:scene3d>
            <a:camera prst="isometricTopUp"/>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Shape 2"/>
          <p:cNvSpPr/>
          <p:nvPr userDrawn="1"/>
        </p:nvSpPr>
        <p:spPr>
          <a:xfrm>
            <a:off x="0"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dirty="0"/>
          </a:p>
        </p:txBody>
      </p:sp>
      <p:sp>
        <p:nvSpPr>
          <p:cNvPr id="15" name="Rounded Rectangle 14"/>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16" name="TextBox 15"/>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19" name="Picture Placeholder 2"/>
          <p:cNvSpPr>
            <a:spLocks noGrp="1"/>
          </p:cNvSpPr>
          <p:nvPr>
            <p:ph type="pic" sz="quarter" idx="18" hasCustomPrompt="1"/>
          </p:nvPr>
        </p:nvSpPr>
        <p:spPr>
          <a:xfrm>
            <a:off x="3326287" y="4287560"/>
            <a:ext cx="2093976" cy="3721608"/>
          </a:xfrm>
          <a:prstGeom prst="roundRect">
            <a:avLst>
              <a:gd name="adj" fmla="val 1837"/>
            </a:avLst>
          </a:prstGeom>
          <a:pattFill prst="pct5">
            <a:fgClr>
              <a:schemeClr val="bg1"/>
            </a:fgClr>
            <a:bgClr>
              <a:schemeClr val="tx2">
                <a:lumMod val="20000"/>
                <a:lumOff val="80000"/>
              </a:schemeClr>
            </a:bgClr>
          </a:pattFill>
          <a:effectLst>
            <a:outerShdw blurRad="228600" dist="38100" dir="2700000" sx="89000" sy="89000" algn="tl" rotWithShape="0">
              <a:prstClr val="black">
                <a:alpha val="14000"/>
              </a:prstClr>
            </a:outerShdw>
          </a:effectLst>
          <a:scene3d>
            <a:camera prst="isometricTopUp"/>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9" hasCustomPrompt="1"/>
          </p:nvPr>
        </p:nvSpPr>
        <p:spPr>
          <a:xfrm>
            <a:off x="5129648" y="3182081"/>
            <a:ext cx="2093976" cy="3721608"/>
          </a:xfrm>
          <a:prstGeom prst="roundRect">
            <a:avLst>
              <a:gd name="adj" fmla="val 1837"/>
            </a:avLst>
          </a:prstGeom>
          <a:pattFill prst="pct5">
            <a:fgClr>
              <a:schemeClr val="bg1"/>
            </a:fgClr>
            <a:bgClr>
              <a:schemeClr val="tx2">
                <a:lumMod val="20000"/>
                <a:lumOff val="80000"/>
              </a:schemeClr>
            </a:bgClr>
          </a:pattFill>
          <a:effectLst>
            <a:outerShdw blurRad="228600" dist="38100" dir="2700000" sx="89000" sy="89000" algn="tl" rotWithShape="0">
              <a:prstClr val="black">
                <a:alpha val="14000"/>
              </a:prstClr>
            </a:outerShdw>
          </a:effectLst>
          <a:scene3d>
            <a:camera prst="isometricTopUp"/>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21" hasCustomPrompt="1"/>
          </p:nvPr>
        </p:nvSpPr>
        <p:spPr>
          <a:xfrm>
            <a:off x="8724451" y="942857"/>
            <a:ext cx="2093976" cy="3721608"/>
          </a:xfrm>
          <a:prstGeom prst="roundRect">
            <a:avLst>
              <a:gd name="adj" fmla="val 1837"/>
            </a:avLst>
          </a:prstGeom>
          <a:pattFill prst="pct5">
            <a:fgClr>
              <a:schemeClr val="bg1"/>
            </a:fgClr>
            <a:bgClr>
              <a:schemeClr val="tx2">
                <a:lumMod val="20000"/>
                <a:lumOff val="80000"/>
              </a:schemeClr>
            </a:bgClr>
          </a:pattFill>
          <a:effectLst>
            <a:outerShdw blurRad="228600" dist="38100" dir="2700000" sx="89000" sy="89000" algn="tl" rotWithShape="0">
              <a:prstClr val="black">
                <a:alpha val="14000"/>
              </a:prstClr>
            </a:outerShdw>
          </a:effectLst>
          <a:scene3d>
            <a:camera prst="isometricTopUp"/>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3" hasCustomPrompt="1"/>
          </p:nvPr>
        </p:nvSpPr>
        <p:spPr>
          <a:xfrm>
            <a:off x="7016275" y="1791063"/>
            <a:ext cx="1901952" cy="3931920"/>
          </a:xfrm>
          <a:prstGeom prst="rect">
            <a:avLst/>
          </a:prstGeom>
          <a:pattFill prst="pct5">
            <a:fgClr>
              <a:schemeClr val="bg1"/>
            </a:fgClr>
            <a:bgClr>
              <a:schemeClr val="tx2">
                <a:lumMod val="20000"/>
                <a:lumOff val="80000"/>
              </a:schemeClr>
            </a:bgClr>
          </a:pattFill>
          <a:effectLst>
            <a:outerShdw blurRad="228600" dist="38100" dir="2700000" sx="89000" sy="89000" algn="tl" rotWithShape="0">
              <a:prstClr val="black">
                <a:alpha val="14000"/>
              </a:prstClr>
            </a:outerShdw>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3" name="Rectangle 12">
            <a:extLst>
              <a:ext uri="{FF2B5EF4-FFF2-40B4-BE49-F238E27FC236}">
                <a16:creationId xmlns:a16="http://schemas.microsoft.com/office/drawing/2014/main" id="{7B4A1AB3-03EE-4561-88A0-DBFF346A57DD}"/>
              </a:ext>
            </a:extLst>
          </p:cNvPr>
          <p:cNvSpPr/>
          <p:nvPr userDrawn="1"/>
        </p:nvSpPr>
        <p:spPr>
          <a:xfrm>
            <a:off x="-1" y="-1"/>
            <a:ext cx="12192001" cy="1110785"/>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21" name="Picture 20">
            <a:extLst>
              <a:ext uri="{FF2B5EF4-FFF2-40B4-BE49-F238E27FC236}">
                <a16:creationId xmlns:a16="http://schemas.microsoft.com/office/drawing/2014/main" id="{1F90832E-7134-425D-8D26-3CA3836A8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3196" y="489141"/>
            <a:ext cx="4215992" cy="264058"/>
          </a:xfrm>
          <a:prstGeom prst="rect">
            <a:avLst/>
          </a:prstGeom>
        </p:spPr>
      </p:pic>
      <p:pic>
        <p:nvPicPr>
          <p:cNvPr id="24" name="Picture 23">
            <a:extLst>
              <a:ext uri="{FF2B5EF4-FFF2-40B4-BE49-F238E27FC236}">
                <a16:creationId xmlns:a16="http://schemas.microsoft.com/office/drawing/2014/main" id="{C95D5BB2-3F18-465F-A972-1D4F7DF03A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813" y="25049"/>
            <a:ext cx="1421806" cy="1110786"/>
          </a:xfrm>
          <a:prstGeom prst="rect">
            <a:avLst/>
          </a:prstGeom>
        </p:spPr>
      </p:pic>
    </p:spTree>
    <p:extLst>
      <p:ext uri="{BB962C8B-B14F-4D97-AF65-F5344CB8AC3E}">
        <p14:creationId xmlns:p14="http://schemas.microsoft.com/office/powerpoint/2010/main" val="24874038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Mockup 06">
    <p:spTree>
      <p:nvGrpSpPr>
        <p:cNvPr id="1" name=""/>
        <p:cNvGrpSpPr/>
        <p:nvPr/>
      </p:nvGrpSpPr>
      <p:grpSpPr>
        <a:xfrm>
          <a:off x="0" y="0"/>
          <a:ext cx="0" cy="0"/>
          <a:chOff x="0" y="0"/>
          <a:chExt cx="0" cy="0"/>
        </a:xfrm>
      </p:grpSpPr>
      <p:grpSp>
        <p:nvGrpSpPr>
          <p:cNvPr id="17" name="Group 16"/>
          <p:cNvGrpSpPr>
            <a:grpSpLocks noChangeAspect="1"/>
          </p:cNvGrpSpPr>
          <p:nvPr userDrawn="1"/>
        </p:nvGrpSpPr>
        <p:grpSpPr bwMode="auto">
          <a:xfrm>
            <a:off x="11003730" y="470345"/>
            <a:ext cx="575227" cy="574580"/>
            <a:chOff x="2059" y="383"/>
            <a:chExt cx="3558" cy="3554"/>
          </a:xfrm>
          <a:effectLst>
            <a:outerShdw blurRad="50800" dist="25400" dir="5400000" algn="tl" rotWithShape="0">
              <a:prstClr val="black">
                <a:alpha val="15000"/>
              </a:prstClr>
            </a:outerShdw>
          </a:effectLst>
        </p:grpSpPr>
        <p:sp>
          <p:nvSpPr>
            <p:cNvPr id="18" name="Freeform 5"/>
            <p:cNvSpPr>
              <a:spLocks/>
            </p:cNvSpPr>
            <p:nvPr/>
          </p:nvSpPr>
          <p:spPr bwMode="auto">
            <a:xfrm>
              <a:off x="2570" y="383"/>
              <a:ext cx="2535" cy="530"/>
            </a:xfrm>
            <a:custGeom>
              <a:avLst/>
              <a:gdLst>
                <a:gd name="T0" fmla="*/ 1071 w 1071"/>
                <a:gd name="T1" fmla="*/ 224 h 224"/>
                <a:gd name="T2" fmla="*/ 535 w 1071"/>
                <a:gd name="T3" fmla="*/ 0 h 224"/>
                <a:gd name="T4" fmla="*/ 0 w 1071"/>
                <a:gd name="T5" fmla="*/ 224 h 224"/>
                <a:gd name="T6" fmla="*/ 1071 w 1071"/>
                <a:gd name="T7" fmla="*/ 224 h 224"/>
              </a:gdLst>
              <a:ahLst/>
              <a:cxnLst>
                <a:cxn ang="0">
                  <a:pos x="T0" y="T1"/>
                </a:cxn>
                <a:cxn ang="0">
                  <a:pos x="T2" y="T3"/>
                </a:cxn>
                <a:cxn ang="0">
                  <a:pos x="T4" y="T5"/>
                </a:cxn>
                <a:cxn ang="0">
                  <a:pos x="T6" y="T7"/>
                </a:cxn>
              </a:cxnLst>
              <a:rect l="0" t="0" r="r" b="b"/>
              <a:pathLst>
                <a:path w="1071" h="224">
                  <a:moveTo>
                    <a:pt x="1071" y="224"/>
                  </a:moveTo>
                  <a:cubicBezTo>
                    <a:pt x="935" y="86"/>
                    <a:pt x="745" y="0"/>
                    <a:pt x="535" y="0"/>
                  </a:cubicBezTo>
                  <a:cubicBezTo>
                    <a:pt x="326" y="0"/>
                    <a:pt x="136" y="86"/>
                    <a:pt x="0" y="224"/>
                  </a:cubicBezTo>
                  <a:cubicBezTo>
                    <a:pt x="322" y="224"/>
                    <a:pt x="764" y="224"/>
                    <a:pt x="1071"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2234" y="1154"/>
              <a:ext cx="3359" cy="2783"/>
            </a:xfrm>
            <a:custGeom>
              <a:avLst/>
              <a:gdLst>
                <a:gd name="T0" fmla="*/ 1396 w 1419"/>
                <a:gd name="T1" fmla="*/ 203 h 1176"/>
                <a:gd name="T2" fmla="*/ 749 w 1419"/>
                <a:gd name="T3" fmla="*/ 203 h 1176"/>
                <a:gd name="T4" fmla="*/ 701 w 1419"/>
                <a:gd name="T5" fmla="*/ 222 h 1176"/>
                <a:gd name="T6" fmla="*/ 632 w 1419"/>
                <a:gd name="T7" fmla="*/ 152 h 1176"/>
                <a:gd name="T8" fmla="*/ 749 w 1419"/>
                <a:gd name="T9" fmla="*/ 102 h 1176"/>
                <a:gd name="T10" fmla="*/ 1355 w 1419"/>
                <a:gd name="T11" fmla="*/ 102 h 1176"/>
                <a:gd name="T12" fmla="*/ 1297 w 1419"/>
                <a:gd name="T13" fmla="*/ 0 h 1176"/>
                <a:gd name="T14" fmla="*/ 58 w 1419"/>
                <a:gd name="T15" fmla="*/ 0 h 1176"/>
                <a:gd name="T16" fmla="*/ 0 w 1419"/>
                <a:gd name="T17" fmla="*/ 102 h 1176"/>
                <a:gd name="T18" fmla="*/ 561 w 1419"/>
                <a:gd name="T19" fmla="*/ 102 h 1176"/>
                <a:gd name="T20" fmla="*/ 561 w 1419"/>
                <a:gd name="T21" fmla="*/ 1167 h 1176"/>
                <a:gd name="T22" fmla="*/ 662 w 1419"/>
                <a:gd name="T23" fmla="*/ 1176 h 1176"/>
                <a:gd name="T24" fmla="*/ 662 w 1419"/>
                <a:gd name="T25" fmla="*/ 305 h 1176"/>
                <a:gd name="T26" fmla="*/ 1419 w 1419"/>
                <a:gd name="T27" fmla="*/ 305 h 1176"/>
                <a:gd name="T28" fmla="*/ 1396 w 1419"/>
                <a:gd name="T29" fmla="*/ 203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9" h="1176">
                  <a:moveTo>
                    <a:pt x="1396" y="203"/>
                  </a:moveTo>
                  <a:cubicBezTo>
                    <a:pt x="1167" y="203"/>
                    <a:pt x="821" y="203"/>
                    <a:pt x="749" y="203"/>
                  </a:cubicBezTo>
                  <a:cubicBezTo>
                    <a:pt x="736" y="215"/>
                    <a:pt x="719" y="222"/>
                    <a:pt x="701" y="222"/>
                  </a:cubicBezTo>
                  <a:cubicBezTo>
                    <a:pt x="663" y="222"/>
                    <a:pt x="632" y="191"/>
                    <a:pt x="632" y="152"/>
                  </a:cubicBezTo>
                  <a:cubicBezTo>
                    <a:pt x="632" y="92"/>
                    <a:pt x="704" y="60"/>
                    <a:pt x="749" y="102"/>
                  </a:cubicBezTo>
                  <a:cubicBezTo>
                    <a:pt x="819" y="102"/>
                    <a:pt x="1126" y="102"/>
                    <a:pt x="1355" y="102"/>
                  </a:cubicBezTo>
                  <a:cubicBezTo>
                    <a:pt x="1338" y="66"/>
                    <a:pt x="1319" y="32"/>
                    <a:pt x="1297" y="0"/>
                  </a:cubicBezTo>
                  <a:cubicBezTo>
                    <a:pt x="967" y="0"/>
                    <a:pt x="412" y="0"/>
                    <a:pt x="58" y="0"/>
                  </a:cubicBezTo>
                  <a:cubicBezTo>
                    <a:pt x="36" y="32"/>
                    <a:pt x="17" y="66"/>
                    <a:pt x="0" y="102"/>
                  </a:cubicBezTo>
                  <a:cubicBezTo>
                    <a:pt x="221" y="102"/>
                    <a:pt x="498" y="102"/>
                    <a:pt x="561" y="102"/>
                  </a:cubicBezTo>
                  <a:cubicBezTo>
                    <a:pt x="561" y="341"/>
                    <a:pt x="561" y="814"/>
                    <a:pt x="561" y="1167"/>
                  </a:cubicBezTo>
                  <a:cubicBezTo>
                    <a:pt x="594" y="1172"/>
                    <a:pt x="628" y="1176"/>
                    <a:pt x="662" y="1176"/>
                  </a:cubicBezTo>
                  <a:cubicBezTo>
                    <a:pt x="662" y="853"/>
                    <a:pt x="662" y="389"/>
                    <a:pt x="662" y="305"/>
                  </a:cubicBezTo>
                  <a:cubicBezTo>
                    <a:pt x="810" y="305"/>
                    <a:pt x="1181" y="305"/>
                    <a:pt x="1419" y="305"/>
                  </a:cubicBezTo>
                  <a:cubicBezTo>
                    <a:pt x="1413" y="270"/>
                    <a:pt x="1406" y="236"/>
                    <a:pt x="1396" y="20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3792" y="1431"/>
              <a:ext cx="179" cy="168"/>
            </a:xfrm>
            <a:custGeom>
              <a:avLst/>
              <a:gdLst>
                <a:gd name="T0" fmla="*/ 40 w 76"/>
                <a:gd name="T1" fmla="*/ 68 h 71"/>
                <a:gd name="T2" fmla="*/ 76 w 76"/>
                <a:gd name="T3" fmla="*/ 35 h 71"/>
                <a:gd name="T4" fmla="*/ 40 w 76"/>
                <a:gd name="T5" fmla="*/ 3 h 71"/>
                <a:gd name="T6" fmla="*/ 40 w 76"/>
                <a:gd name="T7" fmla="*/ 68 h 71"/>
              </a:gdLst>
              <a:ahLst/>
              <a:cxnLst>
                <a:cxn ang="0">
                  <a:pos x="T0" y="T1"/>
                </a:cxn>
                <a:cxn ang="0">
                  <a:pos x="T2" y="T3"/>
                </a:cxn>
                <a:cxn ang="0">
                  <a:pos x="T4" y="T5"/>
                </a:cxn>
                <a:cxn ang="0">
                  <a:pos x="T6" y="T7"/>
                </a:cxn>
              </a:cxnLst>
              <a:rect l="0" t="0" r="r" b="b"/>
              <a:pathLst>
                <a:path w="76" h="71">
                  <a:moveTo>
                    <a:pt x="40" y="68"/>
                  </a:moveTo>
                  <a:cubicBezTo>
                    <a:pt x="61" y="71"/>
                    <a:pt x="76" y="54"/>
                    <a:pt x="76" y="35"/>
                  </a:cubicBezTo>
                  <a:cubicBezTo>
                    <a:pt x="76" y="17"/>
                    <a:pt x="60" y="0"/>
                    <a:pt x="40" y="3"/>
                  </a:cubicBezTo>
                  <a:cubicBezTo>
                    <a:pt x="0" y="7"/>
                    <a:pt x="0" y="64"/>
                    <a:pt x="40" y="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p:cNvSpPr>
            <p:nvPr/>
          </p:nvSpPr>
          <p:spPr bwMode="auto">
            <a:xfrm>
              <a:off x="2059" y="1635"/>
              <a:ext cx="1261" cy="2229"/>
            </a:xfrm>
            <a:custGeom>
              <a:avLst/>
              <a:gdLst>
                <a:gd name="T0" fmla="*/ 533 w 533"/>
                <a:gd name="T1" fmla="*/ 0 h 942"/>
                <a:gd name="T2" fmla="*/ 33 w 533"/>
                <a:gd name="T3" fmla="*/ 0 h 942"/>
                <a:gd name="T4" fmla="*/ 10 w 533"/>
                <a:gd name="T5" fmla="*/ 102 h 942"/>
                <a:gd name="T6" fmla="*/ 361 w 533"/>
                <a:gd name="T7" fmla="*/ 102 h 942"/>
                <a:gd name="T8" fmla="*/ 478 w 533"/>
                <a:gd name="T9" fmla="*/ 153 h 942"/>
                <a:gd name="T10" fmla="*/ 361 w 533"/>
                <a:gd name="T11" fmla="*/ 204 h 942"/>
                <a:gd name="T12" fmla="*/ 1 w 533"/>
                <a:gd name="T13" fmla="*/ 204 h 942"/>
                <a:gd name="T14" fmla="*/ 0 w 533"/>
                <a:gd name="T15" fmla="*/ 222 h 942"/>
                <a:gd name="T16" fmla="*/ 533 w 533"/>
                <a:gd name="T17" fmla="*/ 942 h 942"/>
                <a:gd name="T18" fmla="*/ 533 w 533"/>
                <a:gd name="T19"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942">
                  <a:moveTo>
                    <a:pt x="533" y="0"/>
                  </a:moveTo>
                  <a:cubicBezTo>
                    <a:pt x="33" y="0"/>
                    <a:pt x="33" y="0"/>
                    <a:pt x="33" y="0"/>
                  </a:cubicBezTo>
                  <a:cubicBezTo>
                    <a:pt x="23" y="33"/>
                    <a:pt x="16" y="67"/>
                    <a:pt x="10" y="102"/>
                  </a:cubicBezTo>
                  <a:cubicBezTo>
                    <a:pt x="361" y="102"/>
                    <a:pt x="361" y="102"/>
                    <a:pt x="361" y="102"/>
                  </a:cubicBezTo>
                  <a:cubicBezTo>
                    <a:pt x="406" y="60"/>
                    <a:pt x="478" y="93"/>
                    <a:pt x="478" y="153"/>
                  </a:cubicBezTo>
                  <a:cubicBezTo>
                    <a:pt x="478" y="213"/>
                    <a:pt x="405" y="245"/>
                    <a:pt x="361" y="204"/>
                  </a:cubicBezTo>
                  <a:cubicBezTo>
                    <a:pt x="1" y="204"/>
                    <a:pt x="1" y="204"/>
                    <a:pt x="1" y="204"/>
                  </a:cubicBezTo>
                  <a:cubicBezTo>
                    <a:pt x="1" y="210"/>
                    <a:pt x="0" y="216"/>
                    <a:pt x="0" y="222"/>
                  </a:cubicBezTo>
                  <a:cubicBezTo>
                    <a:pt x="0" y="561"/>
                    <a:pt x="224" y="848"/>
                    <a:pt x="533" y="942"/>
                  </a:cubicBezTo>
                  <a:cubicBezTo>
                    <a:pt x="533" y="603"/>
                    <a:pt x="533" y="136"/>
                    <a:pt x="5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
            <p:cNvSpPr>
              <a:spLocks/>
            </p:cNvSpPr>
            <p:nvPr/>
          </p:nvSpPr>
          <p:spPr bwMode="auto">
            <a:xfrm>
              <a:off x="4042" y="2117"/>
              <a:ext cx="1575" cy="1811"/>
            </a:xfrm>
            <a:custGeom>
              <a:avLst/>
              <a:gdLst>
                <a:gd name="T0" fmla="*/ 0 w 665"/>
                <a:gd name="T1" fmla="*/ 0 h 765"/>
                <a:gd name="T2" fmla="*/ 0 w 665"/>
                <a:gd name="T3" fmla="*/ 765 h 765"/>
                <a:gd name="T4" fmla="*/ 102 w 665"/>
                <a:gd name="T5" fmla="*/ 745 h 765"/>
                <a:gd name="T6" fmla="*/ 102 w 665"/>
                <a:gd name="T7" fmla="*/ 178 h 765"/>
                <a:gd name="T8" fmla="*/ 83 w 665"/>
                <a:gd name="T9" fmla="*/ 131 h 765"/>
                <a:gd name="T10" fmla="*/ 203 w 665"/>
                <a:gd name="T11" fmla="*/ 83 h 765"/>
                <a:gd name="T12" fmla="*/ 203 w 665"/>
                <a:gd name="T13" fmla="*/ 178 h 765"/>
                <a:gd name="T14" fmla="*/ 203 w 665"/>
                <a:gd name="T15" fmla="*/ 712 h 765"/>
                <a:gd name="T16" fmla="*/ 665 w 665"/>
                <a:gd name="T17" fmla="*/ 18 h 765"/>
                <a:gd name="T18" fmla="*/ 664 w 665"/>
                <a:gd name="T19" fmla="*/ 0 h 765"/>
                <a:gd name="T20" fmla="*/ 0 w 665"/>
                <a:gd name="T21"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765">
                  <a:moveTo>
                    <a:pt x="0" y="0"/>
                  </a:moveTo>
                  <a:cubicBezTo>
                    <a:pt x="0" y="765"/>
                    <a:pt x="0" y="765"/>
                    <a:pt x="0" y="765"/>
                  </a:cubicBezTo>
                  <a:cubicBezTo>
                    <a:pt x="35" y="761"/>
                    <a:pt x="68" y="754"/>
                    <a:pt x="102" y="745"/>
                  </a:cubicBezTo>
                  <a:cubicBezTo>
                    <a:pt x="102" y="178"/>
                    <a:pt x="102" y="178"/>
                    <a:pt x="102" y="178"/>
                  </a:cubicBezTo>
                  <a:cubicBezTo>
                    <a:pt x="90" y="166"/>
                    <a:pt x="83" y="149"/>
                    <a:pt x="83" y="131"/>
                  </a:cubicBezTo>
                  <a:cubicBezTo>
                    <a:pt x="83" y="69"/>
                    <a:pt x="160" y="37"/>
                    <a:pt x="203" y="83"/>
                  </a:cubicBezTo>
                  <a:cubicBezTo>
                    <a:pt x="228" y="110"/>
                    <a:pt x="228" y="151"/>
                    <a:pt x="203" y="178"/>
                  </a:cubicBezTo>
                  <a:cubicBezTo>
                    <a:pt x="203" y="712"/>
                    <a:pt x="203" y="712"/>
                    <a:pt x="203" y="712"/>
                  </a:cubicBezTo>
                  <a:cubicBezTo>
                    <a:pt x="474" y="599"/>
                    <a:pt x="665" y="331"/>
                    <a:pt x="665" y="18"/>
                  </a:cubicBezTo>
                  <a:cubicBezTo>
                    <a:pt x="665" y="12"/>
                    <a:pt x="664" y="6"/>
                    <a:pt x="664" y="0"/>
                  </a:cubicBezTo>
                  <a:cubicBezTo>
                    <a:pt x="448" y="0"/>
                    <a:pt x="6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p:cNvSpPr>
              <a:spLocks/>
            </p:cNvSpPr>
            <p:nvPr/>
          </p:nvSpPr>
          <p:spPr bwMode="auto">
            <a:xfrm>
              <a:off x="2946" y="1892"/>
              <a:ext cx="159" cy="209"/>
            </a:xfrm>
            <a:custGeom>
              <a:avLst/>
              <a:gdLst>
                <a:gd name="T0" fmla="*/ 67 w 67"/>
                <a:gd name="T1" fmla="*/ 44 h 88"/>
                <a:gd name="T2" fmla="*/ 0 w 67"/>
                <a:gd name="T3" fmla="*/ 44 h 88"/>
                <a:gd name="T4" fmla="*/ 67 w 67"/>
                <a:gd name="T5" fmla="*/ 44 h 88"/>
              </a:gdLst>
              <a:ahLst/>
              <a:cxnLst>
                <a:cxn ang="0">
                  <a:pos x="T0" y="T1"/>
                </a:cxn>
                <a:cxn ang="0">
                  <a:pos x="T2" y="T3"/>
                </a:cxn>
                <a:cxn ang="0">
                  <a:pos x="T4" y="T5"/>
                </a:cxn>
              </a:cxnLst>
              <a:rect l="0" t="0" r="r" b="b"/>
              <a:pathLst>
                <a:path w="67" h="88">
                  <a:moveTo>
                    <a:pt x="67" y="44"/>
                  </a:moveTo>
                  <a:cubicBezTo>
                    <a:pt x="67" y="0"/>
                    <a:pt x="0" y="0"/>
                    <a:pt x="0" y="44"/>
                  </a:cubicBezTo>
                  <a:cubicBezTo>
                    <a:pt x="0" y="88"/>
                    <a:pt x="67" y="88"/>
                    <a:pt x="67"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p:cNvSpPr>
              <a:spLocks/>
            </p:cNvSpPr>
            <p:nvPr/>
          </p:nvSpPr>
          <p:spPr bwMode="auto">
            <a:xfrm>
              <a:off x="4324" y="2323"/>
              <a:ext cx="159" cy="208"/>
            </a:xfrm>
            <a:custGeom>
              <a:avLst/>
              <a:gdLst>
                <a:gd name="T0" fmla="*/ 67 w 67"/>
                <a:gd name="T1" fmla="*/ 44 h 88"/>
                <a:gd name="T2" fmla="*/ 0 w 67"/>
                <a:gd name="T3" fmla="*/ 44 h 88"/>
                <a:gd name="T4" fmla="*/ 67 w 67"/>
                <a:gd name="T5" fmla="*/ 44 h 88"/>
              </a:gdLst>
              <a:ahLst/>
              <a:cxnLst>
                <a:cxn ang="0">
                  <a:pos x="T0" y="T1"/>
                </a:cxn>
                <a:cxn ang="0">
                  <a:pos x="T2" y="T3"/>
                </a:cxn>
                <a:cxn ang="0">
                  <a:pos x="T4" y="T5"/>
                </a:cxn>
              </a:cxnLst>
              <a:rect l="0" t="0" r="r" b="b"/>
              <a:pathLst>
                <a:path w="67" h="88">
                  <a:moveTo>
                    <a:pt x="67" y="44"/>
                  </a:moveTo>
                  <a:cubicBezTo>
                    <a:pt x="67" y="0"/>
                    <a:pt x="0" y="0"/>
                    <a:pt x="0" y="44"/>
                  </a:cubicBezTo>
                  <a:cubicBezTo>
                    <a:pt x="0" y="88"/>
                    <a:pt x="67" y="88"/>
                    <a:pt x="67"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8" name="Shape 2"/>
          <p:cNvSpPr/>
          <p:nvPr userDrawn="1"/>
        </p:nvSpPr>
        <p:spPr>
          <a:xfrm>
            <a:off x="0" y="1400997"/>
            <a:ext cx="12192000" cy="5467350"/>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39" name="Shape 2711"/>
          <p:cNvSpPr/>
          <p:nvPr userDrawn="1"/>
        </p:nvSpPr>
        <p:spPr>
          <a:xfrm>
            <a:off x="607720" y="56084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accent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40" name="Rounded Rectangle 39"/>
          <p:cNvSpPr/>
          <p:nvPr userDrawn="1"/>
        </p:nvSpPr>
        <p:spPr>
          <a:xfrm>
            <a:off x="11265587" y="6214352"/>
            <a:ext cx="315778" cy="315778"/>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41" name="TextBox 40"/>
          <p:cNvSpPr txBox="1"/>
          <p:nvPr userDrawn="1"/>
        </p:nvSpPr>
        <p:spPr>
          <a:xfrm>
            <a:off x="11253025" y="6235276"/>
            <a:ext cx="344966" cy="276999"/>
          </a:xfrm>
          <a:prstGeom prst="rect">
            <a:avLst/>
          </a:prstGeom>
          <a:noFill/>
        </p:spPr>
        <p:txBody>
          <a:bodyPr wrap="none" rtlCol="0">
            <a:spAutoFit/>
          </a:bodyPr>
          <a:lstStyle/>
          <a:p>
            <a:pPr algn="ctr"/>
            <a:fld id="{9F976047-6D8B-40E5-9820-BFA42EA4E19A}" type="slidenum">
              <a:rPr lang="en-US" sz="1200" smtClean="0">
                <a:solidFill>
                  <a:schemeClr val="accent1"/>
                </a:solidFill>
                <a:latin typeface="Source Sans Pro" panose="020B0503030403020204" pitchFamily="34" charset="0"/>
              </a:rPr>
              <a:pPr algn="ctr"/>
              <a:t>‹#›</a:t>
            </a:fld>
            <a:endParaRPr lang="en-US" dirty="0">
              <a:solidFill>
                <a:schemeClr val="accent1"/>
              </a:solidFill>
            </a:endParaRPr>
          </a:p>
        </p:txBody>
      </p:sp>
      <p:sp>
        <p:nvSpPr>
          <p:cNvPr id="26" name="Text Placeholder 2"/>
          <p:cNvSpPr>
            <a:spLocks noGrp="1"/>
          </p:cNvSpPr>
          <p:nvPr>
            <p:ph type="body" sz="quarter" idx="11" hasCustomPrompt="1"/>
          </p:nvPr>
        </p:nvSpPr>
        <p:spPr>
          <a:xfrm>
            <a:off x="1114373" y="456502"/>
            <a:ext cx="9210034" cy="486355"/>
          </a:xfrm>
        </p:spPr>
        <p:txBody>
          <a:bodyPr>
            <a:noAutofit/>
          </a:bodyPr>
          <a:lstStyle>
            <a:lvl1pPr marL="0" indent="0">
              <a:buNone/>
              <a:defRPr sz="3200" baseline="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a:lvl2pPr>
              <a:defRPr sz="3200">
                <a:latin typeface="Roboto Black" panose="02000000000000000000" pitchFamily="2" charset="0"/>
                <a:ea typeface="Roboto Black" panose="02000000000000000000" pitchFamily="2" charset="0"/>
                <a:cs typeface="Roboto Black" panose="02000000000000000000" pitchFamily="2" charset="0"/>
              </a:defRPr>
            </a:lvl2pPr>
            <a:lvl3pPr>
              <a:defRPr sz="3200">
                <a:latin typeface="Roboto Black" panose="02000000000000000000" pitchFamily="2" charset="0"/>
                <a:ea typeface="Roboto Black" panose="02000000000000000000" pitchFamily="2" charset="0"/>
                <a:cs typeface="Roboto Black" panose="02000000000000000000" pitchFamily="2" charset="0"/>
              </a:defRPr>
            </a:lvl3pPr>
            <a:lvl4pPr>
              <a:defRPr sz="3200">
                <a:latin typeface="Roboto Black" panose="02000000000000000000" pitchFamily="2" charset="0"/>
                <a:ea typeface="Roboto Black" panose="02000000000000000000" pitchFamily="2" charset="0"/>
                <a:cs typeface="Roboto Black" panose="02000000000000000000" pitchFamily="2" charset="0"/>
              </a:defRPr>
            </a:lvl4pPr>
            <a:lvl5pPr>
              <a:defRPr sz="32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dirty="0"/>
              <a:t>Put your main text here</a:t>
            </a:r>
          </a:p>
        </p:txBody>
      </p:sp>
      <p:sp>
        <p:nvSpPr>
          <p:cNvPr id="27" name="Text Placeholder 4"/>
          <p:cNvSpPr>
            <a:spLocks noGrp="1"/>
          </p:cNvSpPr>
          <p:nvPr>
            <p:ph type="body" sz="quarter" idx="12" hasCustomPrompt="1"/>
          </p:nvPr>
        </p:nvSpPr>
        <p:spPr>
          <a:xfrm>
            <a:off x="1132569" y="942857"/>
            <a:ext cx="9191838" cy="269360"/>
          </a:xfrm>
        </p:spPr>
        <p:txBody>
          <a:bodyPr>
            <a:normAutofit/>
          </a:bodyPr>
          <a:lstStyle>
            <a:lvl1pPr marL="0" indent="0">
              <a:buNone/>
              <a:defRPr sz="1200"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dirty="0"/>
              <a:t>Put your text here</a:t>
            </a:r>
          </a:p>
        </p:txBody>
      </p:sp>
      <p:sp>
        <p:nvSpPr>
          <p:cNvPr id="25" name="Picture Placeholder 12"/>
          <p:cNvSpPr>
            <a:spLocks noGrp="1"/>
          </p:cNvSpPr>
          <p:nvPr>
            <p:ph type="pic" sz="quarter" idx="13"/>
          </p:nvPr>
        </p:nvSpPr>
        <p:spPr>
          <a:xfrm>
            <a:off x="747991"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pattFill prst="pct5">
            <a:fgClr>
              <a:schemeClr val="bg1"/>
            </a:fgClr>
            <a:bgClr>
              <a:schemeClr val="tx2">
                <a:lumMod val="20000"/>
                <a:lumOff val="80000"/>
              </a:schemeClr>
            </a:bgClr>
          </a:pattFill>
        </p:spPr>
        <p:txBody>
          <a:bodyPr wrap="square">
            <a:noAutofit/>
          </a:bodyPr>
          <a:lstStyle/>
          <a:p>
            <a:endParaRPr lang="en-US"/>
          </a:p>
        </p:txBody>
      </p:sp>
      <p:sp>
        <p:nvSpPr>
          <p:cNvPr id="34" name="Picture Placeholder 2"/>
          <p:cNvSpPr>
            <a:spLocks noGrp="1"/>
          </p:cNvSpPr>
          <p:nvPr>
            <p:ph type="pic" sz="quarter" idx="15" hasCustomPrompt="1"/>
          </p:nvPr>
        </p:nvSpPr>
        <p:spPr>
          <a:xfrm>
            <a:off x="2878636" y="2194267"/>
            <a:ext cx="1923627" cy="3413760"/>
          </a:xfrm>
          <a:prstGeom prst="roundRect">
            <a:avLst>
              <a:gd name="adj" fmla="val 1837"/>
            </a:avLst>
          </a:prstGeom>
          <a:pattFill prst="pct5">
            <a:fgClr>
              <a:schemeClr val="bg1"/>
            </a:fgClr>
            <a:bgClr>
              <a:schemeClr val="tx2">
                <a:lumMod val="20000"/>
                <a:lumOff val="80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21" hasCustomPrompt="1"/>
          </p:nvPr>
        </p:nvSpPr>
        <p:spPr>
          <a:xfrm>
            <a:off x="5009281" y="2194267"/>
            <a:ext cx="1923627" cy="3413760"/>
          </a:xfrm>
          <a:prstGeom prst="roundRect">
            <a:avLst>
              <a:gd name="adj" fmla="val 1837"/>
            </a:avLst>
          </a:prstGeom>
          <a:pattFill prst="pct5">
            <a:fgClr>
              <a:schemeClr val="bg1"/>
            </a:fgClr>
            <a:bgClr>
              <a:schemeClr val="tx2">
                <a:lumMod val="20000"/>
                <a:lumOff val="80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29260348"/>
      </p:ext>
    </p:extLst>
  </p:cSld>
  <p:clrMapOvr>
    <a:masterClrMapping/>
  </p:clrMapOvr>
  <p:transition spd="slow" advTm="2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6">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build="p">
        <p:tmplLst>
          <p:tmpl lvl="1">
            <p:tnLst>
              <p:par>
                <p:cTn presetID="12" presetClass="entr" presetSubtype="4"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 Mockup 02">
    <p:spTree>
      <p:nvGrpSpPr>
        <p:cNvPr id="1" name=""/>
        <p:cNvGrpSpPr/>
        <p:nvPr/>
      </p:nvGrpSpPr>
      <p:grpSpPr>
        <a:xfrm>
          <a:off x="0" y="0"/>
          <a:ext cx="0" cy="0"/>
          <a:chOff x="0" y="0"/>
          <a:chExt cx="0" cy="0"/>
        </a:xfrm>
      </p:grpSpPr>
      <p:sp>
        <p:nvSpPr>
          <p:cNvPr id="12" name="Shape 2"/>
          <p:cNvSpPr/>
          <p:nvPr userDrawn="1"/>
        </p:nvSpPr>
        <p:spPr>
          <a:xfrm>
            <a:off x="0" y="1100831"/>
            <a:ext cx="12192000" cy="5767516"/>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8" name="Picture Placeholder 10"/>
          <p:cNvSpPr>
            <a:spLocks noGrp="1"/>
          </p:cNvSpPr>
          <p:nvPr>
            <p:ph type="pic" sz="quarter" idx="10"/>
          </p:nvPr>
        </p:nvSpPr>
        <p:spPr>
          <a:xfrm>
            <a:off x="3542643"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pattFill prst="pct5">
            <a:fgClr>
              <a:schemeClr val="bg1"/>
            </a:fgClr>
            <a:bgClr>
              <a:schemeClr val="tx2">
                <a:lumMod val="20000"/>
                <a:lumOff val="80000"/>
              </a:schemeClr>
            </a:bgClr>
          </a:pattFill>
        </p:spPr>
        <p:txBody>
          <a:bodyPr wrap="square">
            <a:noAutofit/>
          </a:bodyPr>
          <a:lstStyle/>
          <a:p>
            <a:endParaRPr lang="en-US"/>
          </a:p>
        </p:txBody>
      </p:sp>
    </p:spTree>
    <p:extLst>
      <p:ext uri="{BB962C8B-B14F-4D97-AF65-F5344CB8AC3E}">
        <p14:creationId xmlns:p14="http://schemas.microsoft.com/office/powerpoint/2010/main" val="546949308"/>
      </p:ext>
    </p:extLst>
  </p:cSld>
  <p:clrMapOvr>
    <a:masterClrMapping/>
  </p:clrMapOvr>
  <p:transition spd="slow" advTm="2000">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WOT 01">
    <p:spTree>
      <p:nvGrpSpPr>
        <p:cNvPr id="1" name=""/>
        <p:cNvGrpSpPr/>
        <p:nvPr/>
      </p:nvGrpSpPr>
      <p:grpSpPr>
        <a:xfrm>
          <a:off x="0" y="0"/>
          <a:ext cx="0" cy="0"/>
          <a:chOff x="0" y="0"/>
          <a:chExt cx="0" cy="0"/>
        </a:xfrm>
      </p:grpSpPr>
      <p:sp>
        <p:nvSpPr>
          <p:cNvPr id="4" name="Shape 2"/>
          <p:cNvSpPr/>
          <p:nvPr userDrawn="1"/>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lvl="0"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Picture Placeholder 11"/>
          <p:cNvSpPr>
            <a:spLocks noGrp="1"/>
          </p:cNvSpPr>
          <p:nvPr>
            <p:ph type="pic" sz="quarter" idx="11" hasCustomPrompt="1"/>
          </p:nvPr>
        </p:nvSpPr>
        <p:spPr>
          <a:xfrm>
            <a:off x="5577842" y="243841"/>
            <a:ext cx="6614159" cy="661416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4289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2FC07A-730B-4BD5-910B-545DCD7BC731}"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3461147757"/>
      </p:ext>
    </p:extLst>
  </p:cSld>
  <p:clrMapOvr>
    <a:masterClrMapping/>
  </p:clrMapOvr>
  <p:transition spd="slow" advTm="2000">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2FC07A-730B-4BD5-910B-545DCD7BC731}"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4224471365"/>
      </p:ext>
    </p:extLst>
  </p:cSld>
  <p:clrMapOvr>
    <a:masterClrMapping/>
  </p:clrMapOvr>
  <p:transition spd="slow" advTm="2000">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519265"/>
            <a:ext cx="5257800" cy="3657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519265"/>
            <a:ext cx="5257800" cy="3657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2FC07A-730B-4BD5-910B-545DCD7BC731}"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1939595770"/>
      </p:ext>
    </p:extLst>
  </p:cSld>
  <p:clrMapOvr>
    <a:masterClrMapping/>
  </p:clrMapOvr>
  <p:transition spd="slow" advTm="2000">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2FC07A-730B-4BD5-910B-545DCD7BC731}"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1011162768"/>
      </p:ext>
    </p:extLst>
  </p:cSld>
  <p:clrMapOvr>
    <a:masterClrMapping/>
  </p:clrMapOvr>
  <p:transition spd="slow" advTm="2000">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2FC07A-730B-4BD5-910B-545DCD7BC731}"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708934984"/>
      </p:ext>
    </p:extLst>
  </p:cSld>
  <p:clrMapOvr>
    <a:masterClrMapping/>
  </p:clrMapOvr>
  <p:transition spd="slow" advTm="2000">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25309"/>
      </p:ext>
    </p:extLst>
  </p:cSld>
  <p:clrMapOvr>
    <a:masterClrMapping/>
  </p:clrMapOvr>
  <p:transition spd="slow" advTm="2000">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2FC07A-730B-4BD5-910B-545DCD7BC731}"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621403367"/>
      </p:ext>
    </p:extLst>
  </p:cSld>
  <p:clrMapOvr>
    <a:masterClrMapping/>
  </p:clrMapOvr>
  <p:transition spd="slow" advTm="2000">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2FC07A-730B-4BD5-910B-545DCD7BC731}"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CACD-2861-4E42-AA65-4B6FB56FCA5C}" type="slidenum">
              <a:rPr lang="en-US" smtClean="0"/>
              <a:t>‹#›</a:t>
            </a:fld>
            <a:endParaRPr lang="en-US"/>
          </a:p>
        </p:txBody>
      </p:sp>
    </p:spTree>
    <p:extLst>
      <p:ext uri="{BB962C8B-B14F-4D97-AF65-F5344CB8AC3E}">
        <p14:creationId xmlns:p14="http://schemas.microsoft.com/office/powerpoint/2010/main" val="433093100"/>
      </p:ext>
    </p:extLst>
  </p:cSld>
  <p:clrMapOvr>
    <a:masterClrMapping/>
  </p:clrMapOvr>
  <p:transition spd="slow" advTm="2000">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0F1763-2E0A-4665-869E-B90C67BB658C}"/>
              </a:ext>
            </a:extLst>
          </p:cNvPr>
          <p:cNvSpPr/>
          <p:nvPr userDrawn="1"/>
        </p:nvSpPr>
        <p:spPr>
          <a:xfrm>
            <a:off x="-1" y="-1"/>
            <a:ext cx="12192001" cy="1110785"/>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Placeholder 1"/>
          <p:cNvSpPr>
            <a:spLocks noGrp="1"/>
          </p:cNvSpPr>
          <p:nvPr>
            <p:ph type="title"/>
          </p:nvPr>
        </p:nvSpPr>
        <p:spPr>
          <a:xfrm>
            <a:off x="838200" y="1514009"/>
            <a:ext cx="10515600" cy="5799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505205"/>
            <a:ext cx="10515600" cy="36717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FC07A-730B-4BD5-910B-545DCD7BC731}" type="datetimeFigureOut">
              <a:rPr lang="en-US" smtClean="0"/>
              <a:t>1/21/2020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5CACD-2861-4E42-AA65-4B6FB56FCA5C}" type="slidenum">
              <a:rPr lang="en-US" smtClean="0"/>
              <a:t>‹#›</a:t>
            </a:fld>
            <a:endParaRPr lang="en-US"/>
          </a:p>
        </p:txBody>
      </p:sp>
      <p:pic>
        <p:nvPicPr>
          <p:cNvPr id="8" name="Picture 7">
            <a:extLst>
              <a:ext uri="{FF2B5EF4-FFF2-40B4-BE49-F238E27FC236}">
                <a16:creationId xmlns:a16="http://schemas.microsoft.com/office/drawing/2014/main" id="{2B539EA1-3D2F-4AA2-BE38-17EAB87C5BB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553196" y="489141"/>
            <a:ext cx="4215992" cy="264058"/>
          </a:xfrm>
          <a:prstGeom prst="rect">
            <a:avLst/>
          </a:prstGeom>
        </p:spPr>
      </p:pic>
      <p:pic>
        <p:nvPicPr>
          <p:cNvPr id="9" name="Picture 8">
            <a:extLst>
              <a:ext uri="{FF2B5EF4-FFF2-40B4-BE49-F238E27FC236}">
                <a16:creationId xmlns:a16="http://schemas.microsoft.com/office/drawing/2014/main" id="{4F2E060E-6B08-4857-BC93-4D95CBEB4C8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22813" y="25049"/>
            <a:ext cx="1421806" cy="1110786"/>
          </a:xfrm>
          <a:prstGeom prst="rect">
            <a:avLst/>
          </a:prstGeom>
        </p:spPr>
      </p:pic>
    </p:spTree>
    <p:extLst>
      <p:ext uri="{BB962C8B-B14F-4D97-AF65-F5344CB8AC3E}">
        <p14:creationId xmlns:p14="http://schemas.microsoft.com/office/powerpoint/2010/main" val="246907893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transition spd="slow" advTm="2000">
    <p:cover dir="d"/>
  </p:transition>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2"/>
          <p:cNvSpPr/>
          <p:nvPr/>
        </p:nvSpPr>
        <p:spPr>
          <a:xfrm>
            <a:off x="9427" y="0"/>
            <a:ext cx="12192000" cy="6868347"/>
          </a:xfrm>
          <a:prstGeom prst="rect">
            <a:avLst/>
          </a:prstGeom>
          <a:solidFill>
            <a:srgbClr val="7B8DB3">
              <a:alpha val="4000"/>
            </a:srgbClr>
          </a:solidFill>
          <a:ln w="25400">
            <a:solidFill>
              <a:srgbClr val="EBEBEB">
                <a:alpha val="10000"/>
              </a:srgbClr>
            </a:solidFill>
            <a:miter lim="400000"/>
          </a:ln>
          <a:effectLst/>
        </p:spPr>
        <p:txBody>
          <a:bodyPr lIns="0" tIns="0" rIns="0" bIns="0" anchor="ctr"/>
          <a:lstStyle/>
          <a:p>
            <a:pPr marL="0" marR="0" lvl="0" indent="0" algn="l" defTabSz="29210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mn-ea"/>
              <a:cs typeface="+mn-cs"/>
            </a:endParaRPr>
          </a:p>
        </p:txBody>
      </p:sp>
      <p:sp>
        <p:nvSpPr>
          <p:cNvPr id="15" name="Rectangle 14">
            <a:extLst>
              <a:ext uri="{FF2B5EF4-FFF2-40B4-BE49-F238E27FC236}">
                <a16:creationId xmlns:a16="http://schemas.microsoft.com/office/drawing/2014/main" id="{79C45897-10F1-4B8A-AE22-9E2D8C5E4484}"/>
              </a:ext>
            </a:extLst>
          </p:cNvPr>
          <p:cNvSpPr/>
          <p:nvPr/>
        </p:nvSpPr>
        <p:spPr>
          <a:xfrm>
            <a:off x="-1" y="-1"/>
            <a:ext cx="12192001" cy="6868347"/>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E2CFBD76-36BE-418A-AB80-665343EBC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239" y="3592241"/>
            <a:ext cx="3877841" cy="910106"/>
          </a:xfrm>
          <a:prstGeom prst="rect">
            <a:avLst/>
          </a:prstGeom>
        </p:spPr>
      </p:pic>
      <p:pic>
        <p:nvPicPr>
          <p:cNvPr id="17" name="Picture 16" descr="A picture containing ax&#10;&#10;Description generated with very high confidence">
            <a:extLst>
              <a:ext uri="{FF2B5EF4-FFF2-40B4-BE49-F238E27FC236}">
                <a16:creationId xmlns:a16="http://schemas.microsoft.com/office/drawing/2014/main" id="{9FC50ED9-3C81-4DB5-816E-03C1C41D7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852" y="1562958"/>
            <a:ext cx="2545133" cy="1985202"/>
          </a:xfrm>
          <a:prstGeom prst="rect">
            <a:avLst/>
          </a:prstGeom>
        </p:spPr>
      </p:pic>
    </p:spTree>
    <p:extLst>
      <p:ext uri="{BB962C8B-B14F-4D97-AF65-F5344CB8AC3E}">
        <p14:creationId xmlns:p14="http://schemas.microsoft.com/office/powerpoint/2010/main" val="1231882503"/>
      </p:ext>
    </p:extLst>
  </p:cSld>
  <p:clrMapOvr>
    <a:masterClrMapping/>
  </p:clrMapOvr>
  <mc:AlternateContent xmlns:mc="http://schemas.openxmlformats.org/markup-compatibility/2006" xmlns:p14="http://schemas.microsoft.com/office/powerpoint/2010/main">
    <mc:Choice Requires="p14">
      <p:transition p14:dur="150" advClick="0">
        <p:cover dir="d"/>
      </p:transition>
    </mc:Choice>
    <mc:Fallback xmlns="">
      <p:transition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947479" y="-828896"/>
            <a:ext cx="9210034" cy="486355"/>
          </a:xfrm>
        </p:spPr>
        <p:txBody>
          <a:bodyPr/>
          <a:lstStyle/>
          <a:p>
            <a:r>
              <a:rPr lang="en-US" dirty="0"/>
              <a:t>Target </a:t>
            </a:r>
            <a:r>
              <a:rPr lang="en-US" dirty="0" err="1"/>
              <a:t>Infographic</a:t>
            </a:r>
            <a:r>
              <a:rPr lang="en-US" dirty="0"/>
              <a:t> Slide</a:t>
            </a:r>
          </a:p>
        </p:txBody>
      </p:sp>
      <p:sp>
        <p:nvSpPr>
          <p:cNvPr id="3" name="Text Placeholder 2"/>
          <p:cNvSpPr>
            <a:spLocks noGrp="1"/>
          </p:cNvSpPr>
          <p:nvPr>
            <p:ph type="body" sz="quarter" idx="4294967295"/>
          </p:nvPr>
        </p:nvSpPr>
        <p:spPr>
          <a:xfrm>
            <a:off x="2177997" y="-921420"/>
            <a:ext cx="9191838" cy="269360"/>
          </a:xfrm>
        </p:spPr>
        <p:txBody>
          <a:bodyPr>
            <a:normAutofit fontScale="55000" lnSpcReduction="20000"/>
          </a:bodyPr>
          <a:lstStyle/>
          <a:p>
            <a:r>
              <a:rPr lang="en-US" dirty="0">
                <a:solidFill>
                  <a:srgbClr val="656D78"/>
                </a:solidFill>
              </a:rPr>
              <a:t>Letterpress next level trust fund, </a:t>
            </a:r>
            <a:r>
              <a:rPr lang="en-US" dirty="0">
                <a:solidFill>
                  <a:schemeClr val="accent1"/>
                </a:solidFill>
              </a:rPr>
              <a:t>before</a:t>
            </a:r>
            <a:r>
              <a:rPr lang="en-US" dirty="0">
                <a:solidFill>
                  <a:srgbClr val="656D78"/>
                </a:solidFill>
              </a:rPr>
              <a:t> they sold out +1 meh gluten-free </a:t>
            </a:r>
            <a:r>
              <a:rPr lang="en-US" dirty="0" err="1">
                <a:solidFill>
                  <a:srgbClr val="656D78"/>
                </a:solidFill>
              </a:rPr>
              <a:t>locavore</a:t>
            </a:r>
            <a:r>
              <a:rPr lang="en-US" dirty="0">
                <a:solidFill>
                  <a:srgbClr val="656D78"/>
                </a:solidFill>
              </a:rPr>
              <a:t> tacos PBR&amp;B tofu. </a:t>
            </a:r>
          </a:p>
          <a:p>
            <a:endParaRPr lang="en-US" dirty="0"/>
          </a:p>
        </p:txBody>
      </p:sp>
      <p:sp>
        <p:nvSpPr>
          <p:cNvPr id="155" name="Rectangle 154"/>
          <p:cNvSpPr/>
          <p:nvPr/>
        </p:nvSpPr>
        <p:spPr>
          <a:xfrm>
            <a:off x="12601220" y="454568"/>
            <a:ext cx="2046432" cy="79252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363B"/>
                </a:solidFill>
                <a:effectLst/>
                <a:uLnTx/>
                <a:uFillTx/>
                <a:latin typeface="Roboto Black" panose="02000000000000000000" pitchFamily="2" charset="0"/>
                <a:ea typeface="Roboto Black" panose="02000000000000000000" pitchFamily="2" charset="0"/>
                <a:cs typeface="Roboto Black" panose="02000000000000000000" pitchFamily="2" charset="0"/>
              </a:rPr>
              <a:t>Analysis 06</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32363B"/>
                </a:solidFill>
                <a:effectLst/>
                <a:uLnTx/>
                <a:uFillTx/>
                <a:latin typeface="Source Sans Pro Light" panose="020B0403030403020204" pitchFamily="34" charset="0"/>
                <a:ea typeface="+mn-ea"/>
                <a:cs typeface="+mn-cs"/>
              </a:rPr>
              <a:t>Synth chartreuse XOXO, tacos </a:t>
            </a:r>
            <a:r>
              <a:rPr kumimoji="0" lang="en-US" sz="1050" b="0" i="0" u="none" strike="noStrike" kern="1200" cap="none" spc="0" normalizeH="0" baseline="0" noProof="0" dirty="0" err="1">
                <a:ln>
                  <a:noFill/>
                </a:ln>
                <a:solidFill>
                  <a:srgbClr val="32363B"/>
                </a:solidFill>
                <a:effectLst/>
                <a:uLnTx/>
                <a:uFillTx/>
                <a:latin typeface="Source Sans Pro Light" panose="020B0403030403020204" pitchFamily="34" charset="0"/>
                <a:ea typeface="+mn-ea"/>
                <a:cs typeface="+mn-cs"/>
              </a:rPr>
              <a:t>brooklyn</a:t>
            </a:r>
            <a:r>
              <a:rPr kumimoji="0" lang="en-US" sz="1050" b="0" i="0" u="none" strike="noStrike" kern="1200" cap="none" spc="0" normalizeH="0" baseline="0" noProof="0" dirty="0">
                <a:ln>
                  <a:noFill/>
                </a:ln>
                <a:solidFill>
                  <a:srgbClr val="32363B"/>
                </a:solidFill>
                <a:effectLst/>
                <a:uLnTx/>
                <a:uFillTx/>
                <a:latin typeface="Source Sans Pro Light" panose="020B0403030403020204" pitchFamily="34" charset="0"/>
                <a:ea typeface="+mn-ea"/>
                <a:cs typeface="+mn-cs"/>
              </a:rPr>
              <a:t> VHS plaid.</a:t>
            </a:r>
          </a:p>
        </p:txBody>
      </p:sp>
      <p:pic>
        <p:nvPicPr>
          <p:cNvPr id="113" name="Picture 112">
            <a:extLst>
              <a:ext uri="{FF2B5EF4-FFF2-40B4-BE49-F238E27FC236}">
                <a16:creationId xmlns:a16="http://schemas.microsoft.com/office/drawing/2014/main" id="{09210226-E26E-45EC-88ED-561AB5E5A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599" y="5348921"/>
            <a:ext cx="2038236" cy="1218739"/>
          </a:xfrm>
          <a:prstGeom prst="rect">
            <a:avLst/>
          </a:prstGeom>
        </p:spPr>
      </p:pic>
      <p:pic>
        <p:nvPicPr>
          <p:cNvPr id="114" name="Picture 113" descr="A close up of a logo&#10;&#10;Description generated with high confidence">
            <a:extLst>
              <a:ext uri="{FF2B5EF4-FFF2-40B4-BE49-F238E27FC236}">
                <a16:creationId xmlns:a16="http://schemas.microsoft.com/office/drawing/2014/main" id="{46E901D1-5E95-4029-9370-284BCEE9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705" y="3016759"/>
            <a:ext cx="2860026" cy="1001009"/>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6387AEE4-D882-4364-9B0F-C8516838A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648" y="4017768"/>
            <a:ext cx="2860026" cy="1001009"/>
          </a:xfrm>
          <a:prstGeom prst="rect">
            <a:avLst/>
          </a:prstGeom>
        </p:spPr>
      </p:pic>
      <p:pic>
        <p:nvPicPr>
          <p:cNvPr id="11" name="Picture 10" descr="A close up of a sign&#10;&#10;Description generated with high confidence">
            <a:extLst>
              <a:ext uri="{FF2B5EF4-FFF2-40B4-BE49-F238E27FC236}">
                <a16:creationId xmlns:a16="http://schemas.microsoft.com/office/drawing/2014/main" id="{05CB98C6-DEA7-431F-B442-4D9A4D432A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875" y="1878929"/>
            <a:ext cx="2444757" cy="1092223"/>
          </a:xfrm>
          <a:prstGeom prst="rect">
            <a:avLst/>
          </a:prstGeom>
        </p:spPr>
      </p:pic>
      <p:pic>
        <p:nvPicPr>
          <p:cNvPr id="13" name="Picture 12">
            <a:extLst>
              <a:ext uri="{FF2B5EF4-FFF2-40B4-BE49-F238E27FC236}">
                <a16:creationId xmlns:a16="http://schemas.microsoft.com/office/drawing/2014/main" id="{3B963A04-9786-4E4E-8E6B-8122CF6DBA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3292" y="5189912"/>
            <a:ext cx="1552438" cy="1470574"/>
          </a:xfrm>
          <a:prstGeom prst="rect">
            <a:avLst/>
          </a:prstGeom>
        </p:spPr>
      </p:pic>
      <p:pic>
        <p:nvPicPr>
          <p:cNvPr id="7" name="Picture 6">
            <a:extLst>
              <a:ext uri="{FF2B5EF4-FFF2-40B4-BE49-F238E27FC236}">
                <a16:creationId xmlns:a16="http://schemas.microsoft.com/office/drawing/2014/main" id="{B2CC8939-C36F-4500-AB87-E5BBB839B1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080" y="1476045"/>
            <a:ext cx="5407426" cy="1985778"/>
          </a:xfrm>
          <a:prstGeom prst="rect">
            <a:avLst/>
          </a:prstGeom>
          <a:effectLst>
            <a:glow rad="228600">
              <a:schemeClr val="accent6">
                <a:alpha val="40000"/>
              </a:schemeClr>
            </a:glow>
          </a:effectLst>
        </p:spPr>
      </p:pic>
      <p:pic>
        <p:nvPicPr>
          <p:cNvPr id="9" name="Picture 8">
            <a:extLst>
              <a:ext uri="{FF2B5EF4-FFF2-40B4-BE49-F238E27FC236}">
                <a16:creationId xmlns:a16="http://schemas.microsoft.com/office/drawing/2014/main" id="{4B138EEA-C7DB-4A7E-B0B7-4C374A23BB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073" y="4347137"/>
            <a:ext cx="4324350" cy="1209675"/>
          </a:xfrm>
          <a:prstGeom prst="rect">
            <a:avLst/>
          </a:prstGeom>
        </p:spPr>
      </p:pic>
    </p:spTree>
    <p:extLst>
      <p:ext uri="{BB962C8B-B14F-4D97-AF65-F5344CB8AC3E}">
        <p14:creationId xmlns:p14="http://schemas.microsoft.com/office/powerpoint/2010/main" val="1659495444"/>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nodeType="after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additive="base">
                                        <p:cTn id="12" dur="300" fill="hold"/>
                                        <p:tgtEl>
                                          <p:spTgt spid="114"/>
                                        </p:tgtEl>
                                        <p:attrNameLst>
                                          <p:attrName>ppt_x</p:attrName>
                                        </p:attrNameLst>
                                      </p:cBhvr>
                                      <p:tavLst>
                                        <p:tav tm="0">
                                          <p:val>
                                            <p:strVal val="#ppt_x"/>
                                          </p:val>
                                        </p:tav>
                                        <p:tav tm="100000">
                                          <p:val>
                                            <p:strVal val="#ppt_x"/>
                                          </p:val>
                                        </p:tav>
                                      </p:tavLst>
                                    </p:anim>
                                    <p:anim calcmode="lin" valueType="num">
                                      <p:cBhvr additive="base">
                                        <p:cTn id="13" dur="300" fill="hold"/>
                                        <p:tgtEl>
                                          <p:spTgt spid="114"/>
                                        </p:tgtEl>
                                        <p:attrNameLst>
                                          <p:attrName>ppt_y</p:attrName>
                                        </p:attrNameLst>
                                      </p:cBhvr>
                                      <p:tavLst>
                                        <p:tav tm="0">
                                          <p:val>
                                            <p:strVal val="1+#ppt_h/2"/>
                                          </p:val>
                                        </p:tav>
                                        <p:tav tm="100000">
                                          <p:val>
                                            <p:strVal val="#ppt_y"/>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113"/>
                                        </p:tgtEl>
                                        <p:attrNameLst>
                                          <p:attrName>style.visibility</p:attrName>
                                        </p:attrNameLst>
                                      </p:cBhvr>
                                      <p:to>
                                        <p:strVal val="visible"/>
                                      </p:to>
                                    </p:set>
                                    <p:anim calcmode="lin" valueType="num">
                                      <p:cBhvr additive="base">
                                        <p:cTn id="17" dur="300" fill="hold"/>
                                        <p:tgtEl>
                                          <p:spTgt spid="113"/>
                                        </p:tgtEl>
                                        <p:attrNameLst>
                                          <p:attrName>ppt_x</p:attrName>
                                        </p:attrNameLst>
                                      </p:cBhvr>
                                      <p:tavLst>
                                        <p:tav tm="0">
                                          <p:val>
                                            <p:strVal val="#ppt_x"/>
                                          </p:val>
                                        </p:tav>
                                        <p:tav tm="100000">
                                          <p:val>
                                            <p:strVal val="#ppt_x"/>
                                          </p:val>
                                        </p:tav>
                                      </p:tavLst>
                                    </p:anim>
                                    <p:anim calcmode="lin" valueType="num">
                                      <p:cBhvr additive="base">
                                        <p:cTn id="18" dur="300" fill="hold"/>
                                        <p:tgtEl>
                                          <p:spTgt spid="113"/>
                                        </p:tgtEl>
                                        <p:attrNameLst>
                                          <p:attrName>ppt_y</p:attrName>
                                        </p:attrNameLst>
                                      </p:cBhvr>
                                      <p:tavLst>
                                        <p:tav tm="0">
                                          <p:val>
                                            <p:strVal val="1+#ppt_h/2"/>
                                          </p:val>
                                        </p:tav>
                                        <p:tav tm="100000">
                                          <p:val>
                                            <p:strVal val="#ppt_y"/>
                                          </p:val>
                                        </p:tav>
                                      </p:tavLst>
                                    </p:anim>
                                  </p:childTnLst>
                                </p:cTn>
                              </p:par>
                            </p:childTnLst>
                          </p:cTn>
                        </p:par>
                        <p:par>
                          <p:cTn id="19" fill="hold">
                            <p:stCondLst>
                              <p:cond delay="9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400" fill="hold"/>
                                        <p:tgtEl>
                                          <p:spTgt spid="11"/>
                                        </p:tgtEl>
                                        <p:attrNameLst>
                                          <p:attrName>ppt_x</p:attrName>
                                        </p:attrNameLst>
                                      </p:cBhvr>
                                      <p:tavLst>
                                        <p:tav tm="0">
                                          <p:val>
                                            <p:strVal val="#ppt_x"/>
                                          </p:val>
                                        </p:tav>
                                        <p:tav tm="100000">
                                          <p:val>
                                            <p:strVal val="#ppt_x"/>
                                          </p:val>
                                        </p:tav>
                                      </p:tavLst>
                                    </p:anim>
                                    <p:anim calcmode="lin" valueType="num">
                                      <p:cBhvr additive="base">
                                        <p:cTn id="23" dur="4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13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400" fill="hold"/>
                                        <p:tgtEl>
                                          <p:spTgt spid="5"/>
                                        </p:tgtEl>
                                        <p:attrNameLst>
                                          <p:attrName>ppt_x</p:attrName>
                                        </p:attrNameLst>
                                      </p:cBhvr>
                                      <p:tavLst>
                                        <p:tav tm="0">
                                          <p:val>
                                            <p:strVal val="#ppt_x"/>
                                          </p:val>
                                        </p:tav>
                                        <p:tav tm="100000">
                                          <p:val>
                                            <p:strVal val="#ppt_x"/>
                                          </p:val>
                                        </p:tav>
                                      </p:tavLst>
                                    </p:anim>
                                    <p:anim calcmode="lin" valueType="num">
                                      <p:cBhvr additive="base">
                                        <p:cTn id="28" dur="4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Differentiate.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AEEF"/>
                </a:solidFill>
                <a:effectLst/>
                <a:uLnTx/>
                <a:uFillTx/>
                <a:latin typeface="Arial"/>
                <a:ea typeface="+mn-ea"/>
                <a:cs typeface="+mn-cs"/>
              </a:rPr>
              <a:t>The trusted advisor.</a:t>
            </a:r>
          </a:p>
        </p:txBody>
      </p:sp>
    </p:spTree>
    <p:extLst>
      <p:ext uri="{BB962C8B-B14F-4D97-AF65-F5344CB8AC3E}">
        <p14:creationId xmlns:p14="http://schemas.microsoft.com/office/powerpoint/2010/main" val="2743797910"/>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51101" y="2744067"/>
            <a:ext cx="84491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The NAIFA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2A5F5"/>
                </a:solidFill>
                <a:effectLst/>
                <a:uLnTx/>
                <a:uFillTx/>
                <a:latin typeface="Roboto Black" panose="02000000000000000000" pitchFamily="2" charset="0"/>
                <a:ea typeface="Roboto Black" panose="02000000000000000000" pitchFamily="2" charset="0"/>
                <a:cs typeface="Roboto Black" panose="02000000000000000000" pitchFamily="2" charset="0"/>
              </a:rPr>
              <a:t>Code of Ethics</a:t>
            </a:r>
          </a:p>
        </p:txBody>
      </p:sp>
      <p:pic>
        <p:nvPicPr>
          <p:cNvPr id="4" name="Picture Placeholder 3">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6325" t="1631" r="15629" b="-13197"/>
          <a:stretch/>
        </p:blipFill>
        <p:spPr>
          <a:xfrm>
            <a:off x="5175682" y="1109708"/>
            <a:ext cx="7016318" cy="6685544"/>
          </a:xfrm>
        </p:spPr>
      </p:pic>
    </p:spTree>
    <p:extLst>
      <p:ext uri="{BB962C8B-B14F-4D97-AF65-F5344CB8AC3E}">
        <p14:creationId xmlns:p14="http://schemas.microsoft.com/office/powerpoint/2010/main" val="133459178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062" y="1410577"/>
            <a:ext cx="5846592" cy="5097496"/>
          </a:xfrm>
          <a:prstGeom prst="rect">
            <a:avLst/>
          </a:prstGeom>
        </p:spPr>
      </p:pic>
      <p:grpSp>
        <p:nvGrpSpPr>
          <p:cNvPr id="49" name="Group 48"/>
          <p:cNvGrpSpPr/>
          <p:nvPr/>
        </p:nvGrpSpPr>
        <p:grpSpPr>
          <a:xfrm>
            <a:off x="7846199" y="2266738"/>
            <a:ext cx="3267238" cy="731520"/>
            <a:chOff x="8684071" y="1735447"/>
            <a:chExt cx="3267238" cy="731520"/>
          </a:xfrm>
        </p:grpSpPr>
        <p:sp>
          <p:nvSpPr>
            <p:cNvPr id="53" name="TextBox 52"/>
            <p:cNvSpPr txBox="1"/>
            <p:nvPr/>
          </p:nvSpPr>
          <p:spPr>
            <a:xfrm>
              <a:off x="9580883" y="1860396"/>
              <a:ext cx="2370426"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2363B"/>
                  </a:solidFill>
                  <a:effectLst/>
                  <a:uLnTx/>
                  <a:uFillTx/>
                  <a:latin typeface="Roboto Black" panose="02000000000000000000" pitchFamily="2" charset="0"/>
                  <a:ea typeface="Roboto Black" panose="02000000000000000000" pitchFamily="2" charset="0"/>
                  <a:cs typeface="Roboto Black" panose="02000000000000000000" pitchFamily="2" charset="0"/>
                </a:rPr>
                <a:t>Promotes Consumer Awareness </a:t>
              </a:r>
            </a:p>
          </p:txBody>
        </p:sp>
        <p:sp>
          <p:nvSpPr>
            <p:cNvPr id="51" name="Oval 50"/>
            <p:cNvSpPr/>
            <p:nvPr/>
          </p:nvSpPr>
          <p:spPr>
            <a:xfrm flipV="1">
              <a:off x="8684071" y="1735447"/>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B"/>
                </a:solidFill>
                <a:effectLst/>
                <a:uLnTx/>
                <a:uFillTx/>
                <a:latin typeface="Arial"/>
                <a:ea typeface="+mn-ea"/>
                <a:cs typeface="+mn-cs"/>
              </a:endParaRPr>
            </a:p>
          </p:txBody>
        </p:sp>
        <p:sp>
          <p:nvSpPr>
            <p:cNvPr id="52" name="Shape 2619"/>
            <p:cNvSpPr/>
            <p:nvPr/>
          </p:nvSpPr>
          <p:spPr>
            <a:xfrm>
              <a:off x="8910167" y="1961544"/>
              <a:ext cx="279328" cy="27932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61" name="Group 60"/>
          <p:cNvGrpSpPr/>
          <p:nvPr/>
        </p:nvGrpSpPr>
        <p:grpSpPr>
          <a:xfrm>
            <a:off x="7832961" y="3443224"/>
            <a:ext cx="3280476" cy="731520"/>
            <a:chOff x="8740411" y="4402360"/>
            <a:chExt cx="3280476" cy="731520"/>
          </a:xfrm>
        </p:grpSpPr>
        <p:sp>
          <p:nvSpPr>
            <p:cNvPr id="65" name="TextBox 64"/>
            <p:cNvSpPr txBox="1"/>
            <p:nvPr/>
          </p:nvSpPr>
          <p:spPr>
            <a:xfrm>
              <a:off x="9650461" y="4660398"/>
              <a:ext cx="2370426"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2363B"/>
                  </a:solidFill>
                  <a:effectLst/>
                  <a:uLnTx/>
                  <a:uFillTx/>
                  <a:latin typeface="Roboto Black" panose="02000000000000000000" pitchFamily="2" charset="0"/>
                  <a:ea typeface="Roboto Black" panose="02000000000000000000" pitchFamily="2" charset="0"/>
                  <a:cs typeface="Roboto Black" panose="02000000000000000000" pitchFamily="2" charset="0"/>
                </a:rPr>
                <a:t>Find an Advisor Search</a:t>
              </a:r>
            </a:p>
          </p:txBody>
        </p:sp>
        <p:sp>
          <p:nvSpPr>
            <p:cNvPr id="63" name="Oval 62"/>
            <p:cNvSpPr/>
            <p:nvPr/>
          </p:nvSpPr>
          <p:spPr>
            <a:xfrm flipV="1">
              <a:off x="8740411" y="4402360"/>
              <a:ext cx="731520" cy="7315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63B"/>
                </a:solidFill>
                <a:effectLst/>
                <a:uLnTx/>
                <a:uFillTx/>
                <a:latin typeface="Arial"/>
                <a:ea typeface="+mn-ea"/>
                <a:cs typeface="+mn-cs"/>
              </a:endParaRPr>
            </a:p>
          </p:txBody>
        </p:sp>
        <p:sp>
          <p:nvSpPr>
            <p:cNvPr id="64" name="Shape 2604"/>
            <p:cNvSpPr/>
            <p:nvPr/>
          </p:nvSpPr>
          <p:spPr>
            <a:xfrm>
              <a:off x="8966507" y="4676649"/>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pic>
        <p:nvPicPr>
          <p:cNvPr id="36" name="Picture Placeholder 35">
            <a:extLst>
              <a:ext uri="{FF2B5EF4-FFF2-40B4-BE49-F238E27FC236}">
                <a16:creationId xmlns:a16="http://schemas.microsoft.com/office/drawing/2014/main" id="{62E5FE9A-7FA9-4BF7-86E8-0F9B74267D70}"/>
              </a:ext>
            </a:extLst>
          </p:cNvPr>
          <p:cNvPicPr>
            <a:picLocks noGrp="1" noChangeAspect="1"/>
          </p:cNvPicPr>
          <p:nvPr>
            <p:ph type="pic" sz="quarter" idx="10"/>
          </p:nvPr>
        </p:nvPicPr>
        <p:blipFill rotWithShape="1">
          <a:blip r:embed="rId4"/>
          <a:srcRect l="4034" t="-1131" r="13050" b="-1"/>
          <a:stretch/>
        </p:blipFill>
        <p:spPr>
          <a:xfrm>
            <a:off x="1659467" y="1625601"/>
            <a:ext cx="5333004" cy="3107740"/>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 name="Group 3">
            <a:extLst>
              <a:ext uri="{FF2B5EF4-FFF2-40B4-BE49-F238E27FC236}">
                <a16:creationId xmlns:a16="http://schemas.microsoft.com/office/drawing/2014/main" id="{3948D524-A273-46FC-AF25-248F325A3DC5}"/>
              </a:ext>
            </a:extLst>
          </p:cNvPr>
          <p:cNvGrpSpPr/>
          <p:nvPr/>
        </p:nvGrpSpPr>
        <p:grpSpPr>
          <a:xfrm>
            <a:off x="7832961" y="4537356"/>
            <a:ext cx="3280476" cy="731520"/>
            <a:chOff x="7832961" y="4537356"/>
            <a:chExt cx="3280476" cy="731520"/>
          </a:xfrm>
        </p:grpSpPr>
        <p:grpSp>
          <p:nvGrpSpPr>
            <p:cNvPr id="14" name="Group 13">
              <a:extLst>
                <a:ext uri="{FF2B5EF4-FFF2-40B4-BE49-F238E27FC236}">
                  <a16:creationId xmlns:a16="http://schemas.microsoft.com/office/drawing/2014/main" id="{5C63C5D1-2B75-4420-921A-8EE23D2F6CD0}"/>
                </a:ext>
              </a:extLst>
            </p:cNvPr>
            <p:cNvGrpSpPr/>
            <p:nvPr/>
          </p:nvGrpSpPr>
          <p:grpSpPr>
            <a:xfrm>
              <a:off x="7832961" y="4537356"/>
              <a:ext cx="3280476" cy="731520"/>
              <a:chOff x="8740411" y="4402360"/>
              <a:chExt cx="3280476" cy="731520"/>
            </a:xfrm>
          </p:grpSpPr>
          <p:sp>
            <p:nvSpPr>
              <p:cNvPr id="15" name="TextBox 14">
                <a:extLst>
                  <a:ext uri="{FF2B5EF4-FFF2-40B4-BE49-F238E27FC236}">
                    <a16:creationId xmlns:a16="http://schemas.microsoft.com/office/drawing/2014/main" id="{BB4F3C4B-E7E5-464C-858C-454DF201FCF2}"/>
                  </a:ext>
                </a:extLst>
              </p:cNvPr>
              <p:cNvSpPr txBox="1"/>
              <p:nvPr/>
            </p:nvSpPr>
            <p:spPr>
              <a:xfrm>
                <a:off x="9650461" y="4660398"/>
                <a:ext cx="2370426"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32363B"/>
                    </a:solidFill>
                    <a:effectLst/>
                    <a:uLnTx/>
                    <a:uFillTx/>
                    <a:latin typeface="Roboto Black" panose="02000000000000000000" pitchFamily="2" charset="0"/>
                    <a:ea typeface="Roboto Black" panose="02000000000000000000" pitchFamily="2" charset="0"/>
                    <a:cs typeface="Roboto Black" panose="02000000000000000000" pitchFamily="2" charset="0"/>
                  </a:rPr>
                  <a:t>Main Street USA messaging</a:t>
                </a:r>
              </a:p>
            </p:txBody>
          </p:sp>
          <p:sp>
            <p:nvSpPr>
              <p:cNvPr id="16" name="Oval 15">
                <a:extLst>
                  <a:ext uri="{FF2B5EF4-FFF2-40B4-BE49-F238E27FC236}">
                    <a16:creationId xmlns:a16="http://schemas.microsoft.com/office/drawing/2014/main" id="{C0C6B40E-BC42-46C2-8888-2A16AC4369C2}"/>
                  </a:ext>
                </a:extLst>
              </p:cNvPr>
              <p:cNvSpPr/>
              <p:nvPr/>
            </p:nvSpPr>
            <p:spPr>
              <a:xfrm flipV="1">
                <a:off x="8740411" y="4402360"/>
                <a:ext cx="731520" cy="7315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B"/>
                  </a:solidFill>
                  <a:effectLst/>
                  <a:uLnTx/>
                  <a:uFillTx/>
                  <a:latin typeface="Arial"/>
                  <a:ea typeface="+mn-ea"/>
                  <a:cs typeface="+mn-cs"/>
                </a:endParaRPr>
              </a:p>
            </p:txBody>
          </p:sp>
        </p:grpSp>
        <p:pic>
          <p:nvPicPr>
            <p:cNvPr id="3" name="Graphic 2" descr="Store">
              <a:extLst>
                <a:ext uri="{FF2B5EF4-FFF2-40B4-BE49-F238E27FC236}">
                  <a16:creationId xmlns:a16="http://schemas.microsoft.com/office/drawing/2014/main" id="{9D9FF0EC-C806-4E56-ABC6-C3074049BE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1283" y="4733340"/>
              <a:ext cx="374876" cy="374876"/>
            </a:xfrm>
            <a:prstGeom prst="rect">
              <a:avLst/>
            </a:prstGeom>
          </p:spPr>
        </p:pic>
      </p:grpSp>
    </p:spTree>
    <p:extLst>
      <p:ext uri="{BB962C8B-B14F-4D97-AF65-F5344CB8AC3E}">
        <p14:creationId xmlns:p14="http://schemas.microsoft.com/office/powerpoint/2010/main" val="886537676"/>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ppt_x"/>
                                          </p:val>
                                        </p:tav>
                                        <p:tav tm="100000">
                                          <p:val>
                                            <p:strVal val="#ppt_x"/>
                                          </p:val>
                                        </p:tav>
                                      </p:tavLst>
                                    </p:anim>
                                    <p:anim calcmode="lin" valueType="num">
                                      <p:cBhvr additive="base">
                                        <p:cTn id="15" dur="500" fill="hold"/>
                                        <p:tgtEl>
                                          <p:spTgt spid="4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6" descr="Image result for naifa community">
            <a:extLst>
              <a:ext uri="{FF2B5EF4-FFF2-40B4-BE49-F238E27FC236}">
                <a16:creationId xmlns:a16="http://schemas.microsoft.com/office/drawing/2014/main" id="{76A1689B-1344-4EF9-A2CD-4FC653AA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0" t="436" r="18527" b="1980"/>
          <a:stretch/>
        </p:blipFill>
        <p:spPr bwMode="auto">
          <a:xfrm>
            <a:off x="8045450" y="3049588"/>
            <a:ext cx="4146550" cy="3716364"/>
          </a:xfrm>
          <a:prstGeom prst="rect">
            <a:avLst/>
          </a:prstGeom>
          <a:noFill/>
          <a:effectLst>
            <a:outerShdw blurRad="50800" dist="25400" dir="5400000" algn="tl"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1" name="Picture 2" descr="Image result for naifa community">
            <a:extLst>
              <a:ext uri="{FF2B5EF4-FFF2-40B4-BE49-F238E27FC236}">
                <a16:creationId xmlns:a16="http://schemas.microsoft.com/office/drawing/2014/main" id="{40C75CEF-5A34-4104-8353-423DF0350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6" r="18662"/>
          <a:stretch/>
        </p:blipFill>
        <p:spPr bwMode="auto">
          <a:xfrm>
            <a:off x="0" y="1160463"/>
            <a:ext cx="23209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2" name="Picture 12" descr="Image result for naifa community">
            <a:extLst>
              <a:ext uri="{FF2B5EF4-FFF2-40B4-BE49-F238E27FC236}">
                <a16:creationId xmlns:a16="http://schemas.microsoft.com/office/drawing/2014/main" id="{D6D5FF4F-4C6F-4738-B9E2-8F3A0583B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49" r="18149"/>
          <a:stretch>
            <a:fillRect/>
          </a:stretch>
        </p:blipFill>
        <p:spPr bwMode="auto">
          <a:xfrm>
            <a:off x="2381250" y="1160463"/>
            <a:ext cx="1828800"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3" name="Picture 4" descr="Image result for naifa community">
            <a:extLst>
              <a:ext uri="{FF2B5EF4-FFF2-40B4-BE49-F238E27FC236}">
                <a16:creationId xmlns:a16="http://schemas.microsoft.com/office/drawing/2014/main" id="{47818C03-8E9E-4B42-9B63-4B8CA6D5112C}"/>
              </a:ext>
            </a:extLst>
          </p:cNvPr>
          <p:cNvPicPr>
            <a:picLocks noGrp="1" noChangeAspect="1" noChangeArrowheads="1"/>
          </p:cNvPicPr>
          <p:nvPr>
            <p:ph type="pic" sz="quarter" idx="11"/>
          </p:nvPr>
        </p:nvPicPr>
        <p:blipFill rotWithShape="1">
          <a:blip r:embed="rId6">
            <a:extLst>
              <a:ext uri="{28A0092B-C50C-407E-A947-70E740481C1C}">
                <a14:useLocalDpi xmlns:a14="http://schemas.microsoft.com/office/drawing/2010/main" val="0"/>
              </a:ext>
            </a:extLst>
          </a:blip>
          <a:srcRect l="3144" r="1638" b="21623"/>
          <a:stretch/>
        </p:blipFill>
        <p:spPr bwMode="auto">
          <a:xfrm>
            <a:off x="4268788" y="1160463"/>
            <a:ext cx="371316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result for naifa community">
            <a:extLst>
              <a:ext uri="{FF2B5EF4-FFF2-40B4-BE49-F238E27FC236}">
                <a16:creationId xmlns:a16="http://schemas.microsoft.com/office/drawing/2014/main" id="{0C612A5B-5D72-4108-AB91-616C42E1B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 t="6789" r="2" b="27651"/>
          <a:stretch/>
        </p:blipFill>
        <p:spPr bwMode="auto">
          <a:xfrm>
            <a:off x="0" y="4937125"/>
            <a:ext cx="4205287"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8" name="Picture 18" descr="Image result for naifa community">
            <a:extLst>
              <a:ext uri="{FF2B5EF4-FFF2-40B4-BE49-F238E27FC236}">
                <a16:creationId xmlns:a16="http://schemas.microsoft.com/office/drawing/2014/main" id="{FD0B2CC7-6D2F-47DD-851E-1811FB4345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15" t="51952" r="20629" b="4482"/>
          <a:stretch/>
        </p:blipFill>
        <p:spPr bwMode="auto">
          <a:xfrm>
            <a:off x="4268787" y="4937125"/>
            <a:ext cx="3713163"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51" name="Picture Placeholder 22" descr="A picture containing person, wall, indoor, man&#10;&#10;Description automatically generated">
            <a:extLst>
              <a:ext uri="{FF2B5EF4-FFF2-40B4-BE49-F238E27FC236}">
                <a16:creationId xmlns:a16="http://schemas.microsoft.com/office/drawing/2014/main" id="{DBB83696-7799-4C27-B75A-3A7E0EC64B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8045450" y="1160463"/>
            <a:ext cx="1828800"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pic>
        <p:nvPicPr>
          <p:cNvPr id="52" name="Picture 8" descr="Image result for naifa community">
            <a:extLst>
              <a:ext uri="{FF2B5EF4-FFF2-40B4-BE49-F238E27FC236}">
                <a16:creationId xmlns:a16="http://schemas.microsoft.com/office/drawing/2014/main" id="{594A1288-84AB-4A08-B463-9C399F7304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029" r="1573"/>
          <a:stretch/>
        </p:blipFill>
        <p:spPr bwMode="auto">
          <a:xfrm>
            <a:off x="9934574" y="1160463"/>
            <a:ext cx="2257425" cy="1828800"/>
          </a:xfrm>
          <a:prstGeom prst="rect">
            <a:avLst/>
          </a:prstGeom>
          <a:noFill/>
          <a:effectLst>
            <a:outerShdw blurRad="50800" dist="25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13" name="Subtitle 4">
            <a:extLst>
              <a:ext uri="{FF2B5EF4-FFF2-40B4-BE49-F238E27FC236}">
                <a16:creationId xmlns:a16="http://schemas.microsoft.com/office/drawing/2014/main" id="{326E02DE-9FE0-4B89-8A73-A275D7EAD354}"/>
              </a:ext>
            </a:extLst>
          </p:cNvPr>
          <p:cNvSpPr txBox="1">
            <a:spLocks/>
          </p:cNvSpPr>
          <p:nvPr/>
        </p:nvSpPr>
        <p:spPr>
          <a:xfrm>
            <a:off x="2342060" y="2690949"/>
            <a:ext cx="9522822" cy="32781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Connected</a:t>
            </a:r>
            <a:b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br>
            <a:r>
              <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rPr>
              <a:t>Community </a:t>
            </a:r>
            <a:r>
              <a:rPr kumimoji="0" lang="en-US" sz="4400" b="1" i="0" u="none" strike="noStrike" kern="1200" cap="none" spc="0" normalizeH="0" baseline="0" noProof="0">
                <a:ln>
                  <a:noFill/>
                </a:ln>
                <a:solidFill>
                  <a:srgbClr val="32363B">
                    <a:lumMod val="50000"/>
                  </a:srgbClr>
                </a:solidFill>
                <a:effectLst/>
                <a:uLnTx/>
                <a:uFillTx/>
                <a:latin typeface="Arial"/>
                <a:ea typeface="+mn-ea"/>
                <a:cs typeface="+mn-cs"/>
              </a:rPr>
              <a:t>for Life</a:t>
            </a:r>
            <a:endParaRPr kumimoji="0" lang="en-US" sz="4400" b="1" i="0" u="none" strike="noStrike" kern="1200" cap="none" spc="0" normalizeH="0" baseline="0" noProof="0" dirty="0">
              <a:ln>
                <a:noFill/>
              </a:ln>
              <a:solidFill>
                <a:srgbClr val="32363B">
                  <a:lumMod val="50000"/>
                </a:srgbClr>
              </a:solidFill>
              <a:effectLst/>
              <a:uLnTx/>
              <a:uFillTx/>
              <a:latin typeface="Arial"/>
              <a:ea typeface="+mn-ea"/>
              <a:cs typeface="+mn-cs"/>
            </a:endParaRPr>
          </a:p>
        </p:txBody>
      </p:sp>
      <p:pic>
        <p:nvPicPr>
          <p:cNvPr id="12" name="Picture Placeholder 24" descr="A person smiling for the camera&#10;&#10;Description automatically generated">
            <a:extLst>
              <a:ext uri="{FF2B5EF4-FFF2-40B4-BE49-F238E27FC236}">
                <a16:creationId xmlns:a16="http://schemas.microsoft.com/office/drawing/2014/main" id="{0F1D412E-E733-4386-9A64-42DBD41C92AB}"/>
              </a:ext>
            </a:extLst>
          </p:cNvPr>
          <p:cNvPicPr>
            <a:picLocks noChangeAspect="1"/>
          </p:cNvPicPr>
          <p:nvPr/>
        </p:nvPicPr>
        <p:blipFill rotWithShape="1">
          <a:blip r:embed="rId11">
            <a:extLst>
              <a:ext uri="{28A0092B-C50C-407E-A947-70E740481C1C}">
                <a14:useLocalDpi xmlns:a14="http://schemas.microsoft.com/office/drawing/2010/main" val="0"/>
              </a:ext>
            </a:extLst>
          </a:blip>
          <a:srcRect b="21204"/>
          <a:stretch/>
        </p:blipFill>
        <p:spPr>
          <a:xfrm>
            <a:off x="0" y="3049588"/>
            <a:ext cx="2320925" cy="1828800"/>
          </a:xfrm>
          <a:prstGeom prst="rect">
            <a:avLst/>
          </a:prstGeom>
          <a:pattFill prst="pct5">
            <a:fgClr>
              <a:schemeClr val="bg1"/>
            </a:fgClr>
            <a:bgClr>
              <a:schemeClr val="tx2">
                <a:lumMod val="20000"/>
                <a:lumOff val="80000"/>
              </a:schemeClr>
            </a:bgClr>
          </a:pattFill>
          <a:effectLst>
            <a:outerShdw blurRad="50800" dist="25400" dir="5400000" algn="t" rotWithShape="0">
              <a:prstClr val="black">
                <a:alpha val="15000"/>
              </a:prstClr>
            </a:outerShdw>
          </a:effectLst>
        </p:spPr>
      </p:pic>
    </p:spTree>
    <p:extLst>
      <p:ext uri="{BB962C8B-B14F-4D97-AF65-F5344CB8AC3E}">
        <p14:creationId xmlns:p14="http://schemas.microsoft.com/office/powerpoint/2010/main" val="3525271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2E2B0-0C4B-49ED-B229-0CD1D0BD0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1" y="12"/>
            <a:ext cx="12191980" cy="6857988"/>
          </a:xfrm>
          <a:prstGeom prst="rect">
            <a:avLst/>
          </a:prstGeom>
        </p:spPr>
      </p:pic>
      <p:grpSp>
        <p:nvGrpSpPr>
          <p:cNvPr id="7" name="Group 6">
            <a:extLst>
              <a:ext uri="{FF2B5EF4-FFF2-40B4-BE49-F238E27FC236}">
                <a16:creationId xmlns:a16="http://schemas.microsoft.com/office/drawing/2014/main" id="{69FFB701-971A-496E-A7B9-10EAE8585C60}"/>
              </a:ext>
            </a:extLst>
          </p:cNvPr>
          <p:cNvGrpSpPr/>
          <p:nvPr/>
        </p:nvGrpSpPr>
        <p:grpSpPr>
          <a:xfrm>
            <a:off x="5852139" y="2560320"/>
            <a:ext cx="6339861" cy="1436914"/>
            <a:chOff x="1726172" y="302924"/>
            <a:chExt cx="1828807" cy="1828800"/>
          </a:xfrm>
        </p:grpSpPr>
        <p:sp>
          <p:nvSpPr>
            <p:cNvPr id="8" name="Rounded Rectangle 12">
              <a:extLst>
                <a:ext uri="{FF2B5EF4-FFF2-40B4-BE49-F238E27FC236}">
                  <a16:creationId xmlns:a16="http://schemas.microsoft.com/office/drawing/2014/main" id="{4304B580-F7E5-42C7-99A6-DDA351F96E34}"/>
                </a:ext>
              </a:extLst>
            </p:cNvPr>
            <p:cNvSpPr/>
            <p:nvPr/>
          </p:nvSpPr>
          <p:spPr>
            <a:xfrm>
              <a:off x="1726172" y="302924"/>
              <a:ext cx="1828800" cy="1828800"/>
            </a:xfrm>
            <a:prstGeom prst="roundRect">
              <a:avLst>
                <a:gd name="adj" fmla="val 1231"/>
              </a:avLst>
            </a:prstGeom>
            <a:solidFill>
              <a:schemeClr val="accent6">
                <a:lumMod val="50000"/>
              </a:schemeClr>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9" name="Title 3">
              <a:extLst>
                <a:ext uri="{FF2B5EF4-FFF2-40B4-BE49-F238E27FC236}">
                  <a16:creationId xmlns:a16="http://schemas.microsoft.com/office/drawing/2014/main" id="{AB3833CF-3267-4CFE-B021-29B940627F35}"/>
                </a:ext>
              </a:extLst>
            </p:cNvPr>
            <p:cNvSpPr txBox="1">
              <a:spLocks/>
            </p:cNvSpPr>
            <p:nvPr/>
          </p:nvSpPr>
          <p:spPr>
            <a:xfrm>
              <a:off x="1888208" y="797060"/>
              <a:ext cx="1666771" cy="928661"/>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POWER OF THE PIN</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Delivering on NAIFA’s Membership Promise</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Tree>
    <p:extLst>
      <p:ext uri="{BB962C8B-B14F-4D97-AF65-F5344CB8AC3E}">
        <p14:creationId xmlns:p14="http://schemas.microsoft.com/office/powerpoint/2010/main" val="2755856883"/>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6D4E77-1A43-4B00-8B26-EB5B3FF06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893572"/>
            <a:ext cx="10905066" cy="5070855"/>
          </a:xfrm>
          <a:prstGeom prst="rect">
            <a:avLst/>
          </a:prstGeom>
        </p:spPr>
      </p:pic>
    </p:spTree>
    <p:extLst>
      <p:ext uri="{BB962C8B-B14F-4D97-AF65-F5344CB8AC3E}">
        <p14:creationId xmlns:p14="http://schemas.microsoft.com/office/powerpoint/2010/main" val="3907425417"/>
      </p:ext>
    </p:extLst>
  </p:cSld>
  <p:clrMapOvr>
    <a:masterClrMapping/>
  </p:clrMapOvr>
  <p:transition spd="slow" advTm="2000">
    <p:cover dir="d"/>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784C9-B6A0-45FE-9013-22134B39EA85}"/>
              </a:ext>
            </a:extLst>
          </p:cNvPr>
          <p:cNvSpPr>
            <a:spLocks noGrp="1"/>
          </p:cNvSpPr>
          <p:nvPr>
            <p:ph type="title"/>
          </p:nvPr>
        </p:nvSpPr>
        <p:spPr>
          <a:xfrm>
            <a:off x="655320" y="365125"/>
            <a:ext cx="9013052" cy="1623312"/>
          </a:xfrm>
        </p:spPr>
        <p:txBody>
          <a:bodyPr anchor="b">
            <a:normAutofit/>
          </a:bodyPr>
          <a:lstStyle/>
          <a:p>
            <a:r>
              <a:rPr lang="en-US" sz="4000" b="1" dirty="0"/>
              <a:t>Graduated Fees Structure</a:t>
            </a:r>
          </a:p>
        </p:txBody>
      </p:sp>
      <p:sp>
        <p:nvSpPr>
          <p:cNvPr id="16" name="Content Placeholder 5">
            <a:extLst>
              <a:ext uri="{FF2B5EF4-FFF2-40B4-BE49-F238E27FC236}">
                <a16:creationId xmlns:a16="http://schemas.microsoft.com/office/drawing/2014/main" id="{4CA75C57-9DA1-4FD1-BEE6-FE64C35DEE40}"/>
              </a:ext>
            </a:extLst>
          </p:cNvPr>
          <p:cNvSpPr>
            <a:spLocks noGrp="1"/>
          </p:cNvSpPr>
          <p:nvPr>
            <p:ph idx="1"/>
          </p:nvPr>
        </p:nvSpPr>
        <p:spPr>
          <a:xfrm>
            <a:off x="261694" y="1988437"/>
            <a:ext cx="11807971" cy="4869563"/>
          </a:xfrm>
        </p:spPr>
        <p:txBody>
          <a:bodyPr>
            <a:normAutofit/>
          </a:bodyPr>
          <a:lstStyle/>
          <a:p>
            <a:r>
              <a:rPr lang="en-US" b="1" dirty="0"/>
              <a:t>Year 1 in Industry: $10/month</a:t>
            </a:r>
          </a:p>
          <a:p>
            <a:r>
              <a:rPr lang="en-US" b="1" dirty="0"/>
              <a:t>Year 2 in Industry: $20/month</a:t>
            </a:r>
          </a:p>
          <a:p>
            <a:r>
              <a:rPr lang="en-US" b="1" dirty="0"/>
              <a:t>Year 3 in Industry: $30/month</a:t>
            </a:r>
          </a:p>
          <a:p>
            <a:r>
              <a:rPr lang="en-US" b="1" dirty="0"/>
              <a:t>Year 4 in Industry: $40/month</a:t>
            </a:r>
          </a:p>
          <a:p>
            <a:r>
              <a:rPr lang="en-US" b="1" dirty="0"/>
              <a:t>Year 5+: $56/month</a:t>
            </a:r>
          </a:p>
          <a:p>
            <a:endParaRPr lang="en-US" b="1" dirty="0"/>
          </a:p>
          <a:p>
            <a:pPr marL="0" indent="0" algn="ctr">
              <a:buNone/>
            </a:pPr>
            <a:r>
              <a:rPr lang="en-US" sz="4800" b="1" dirty="0"/>
              <a:t>www.naifa.org/join</a:t>
            </a:r>
          </a:p>
        </p:txBody>
      </p:sp>
      <p:sp>
        <p:nvSpPr>
          <p:cNvPr id="12" name="TextBox 11">
            <a:extLst>
              <a:ext uri="{FF2B5EF4-FFF2-40B4-BE49-F238E27FC236}">
                <a16:creationId xmlns:a16="http://schemas.microsoft.com/office/drawing/2014/main" id="{34AF7DC7-40DD-40DB-BB81-A0F0E58F6927}"/>
              </a:ext>
            </a:extLst>
          </p:cNvPr>
          <p:cNvSpPr txBox="1"/>
          <p:nvPr/>
        </p:nvSpPr>
        <p:spPr>
          <a:xfrm>
            <a:off x="7526750" y="2310063"/>
            <a:ext cx="4403556" cy="1569660"/>
          </a:xfrm>
          <a:prstGeom prst="rect">
            <a:avLst/>
          </a:prstGeom>
          <a:solidFill>
            <a:schemeClr val="tx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a:ea typeface="+mn-ea"/>
                <a:cs typeface="+mn-cs"/>
              </a:rPr>
              <a:t>NEW TO NAIFA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a:ea typeface="+mn-ea"/>
                <a:cs typeface="+mn-cs"/>
              </a:rPr>
              <a:t>3+ Years in Industry &amp;  new to NAIFA: $30/month for Year 1 and then graduate up</a:t>
            </a:r>
          </a:p>
        </p:txBody>
      </p:sp>
      <p:sp>
        <p:nvSpPr>
          <p:cNvPr id="4" name="Arrow: Left 3">
            <a:extLst>
              <a:ext uri="{FF2B5EF4-FFF2-40B4-BE49-F238E27FC236}">
                <a16:creationId xmlns:a16="http://schemas.microsoft.com/office/drawing/2014/main" id="{3493F3ED-72B8-42DA-BA2B-FE5903DC96AF}"/>
              </a:ext>
            </a:extLst>
          </p:cNvPr>
          <p:cNvSpPr/>
          <p:nvPr/>
        </p:nvSpPr>
        <p:spPr>
          <a:xfrm>
            <a:off x="6096000" y="3000414"/>
            <a:ext cx="1164257" cy="4932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80632"/>
      </p:ext>
    </p:extLst>
  </p:cSld>
  <p:clrMapOvr>
    <a:masterClrMapping/>
  </p:clrMapOvr>
  <p:transition spd="slow" advTm="2000">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69701" y="2531003"/>
            <a:ext cx="84491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363B">
                    <a:lumMod val="50000"/>
                  </a:srgbClr>
                </a:solidFill>
                <a:effectLst/>
                <a:uLnTx/>
                <a:uFillTx/>
                <a:latin typeface="Roboto Black" panose="02000000000000000000" pitchFamily="2" charset="0"/>
                <a:ea typeface="Roboto Black" panose="02000000000000000000" pitchFamily="2" charset="0"/>
                <a:cs typeface="Roboto Black" panose="02000000000000000000" pitchFamily="2" charset="0"/>
              </a:rPr>
              <a:t>NAIFA’s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2A5F5"/>
                </a:solidFill>
                <a:effectLst/>
                <a:uLnTx/>
                <a:uFillTx/>
                <a:latin typeface="Roboto Black" panose="02000000000000000000" pitchFamily="2" charset="0"/>
                <a:ea typeface="Roboto Black" panose="02000000000000000000" pitchFamily="2" charset="0"/>
                <a:cs typeface="Roboto Black" panose="02000000000000000000" pitchFamily="2" charset="0"/>
              </a:rPr>
              <a:t>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2A5F5"/>
                </a:solidFill>
                <a:effectLst/>
                <a:uLnTx/>
                <a:uFillTx/>
                <a:latin typeface="Roboto Black" panose="02000000000000000000" pitchFamily="2" charset="0"/>
                <a:ea typeface="Roboto Black" panose="02000000000000000000" pitchFamily="2" charset="0"/>
                <a:cs typeface="Roboto Black" panose="02000000000000000000" pitchFamily="2" charset="0"/>
              </a:rPr>
              <a:t>Promise</a:t>
            </a:r>
          </a:p>
        </p:txBody>
      </p:sp>
      <p:pic>
        <p:nvPicPr>
          <p:cNvPr id="4" name="Picture Placeholder 3" descr="A picture containing person, wall, man, indoor&#10;&#10;Description generated with very high confidence">
            <a:extLst>
              <a:ext uri="{FF2B5EF4-FFF2-40B4-BE49-F238E27FC236}">
                <a16:creationId xmlns:a16="http://schemas.microsoft.com/office/drawing/2014/main" id="{433F7BFE-E820-4D00-9C0A-44E6A145F198}"/>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429" t="12471" r="28099" b="-18064"/>
          <a:stretch/>
        </p:blipFill>
        <p:spPr>
          <a:xfrm>
            <a:off x="5175683" y="1113271"/>
            <a:ext cx="7016318" cy="7016318"/>
          </a:xfrm>
        </p:spPr>
      </p:pic>
    </p:spTree>
    <p:extLst>
      <p:ext uri="{BB962C8B-B14F-4D97-AF65-F5344CB8AC3E}">
        <p14:creationId xmlns:p14="http://schemas.microsoft.com/office/powerpoint/2010/main" val="159369048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Advocate.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AEEF"/>
                </a:solidFill>
                <a:effectLst/>
                <a:uLnTx/>
                <a:uFillTx/>
                <a:latin typeface="Arial"/>
                <a:ea typeface="+mn-ea"/>
                <a:cs typeface="+mn-cs"/>
              </a:rPr>
              <a:t>The protective advisor.</a:t>
            </a:r>
          </a:p>
        </p:txBody>
      </p:sp>
    </p:spTree>
    <p:extLst>
      <p:ext uri="{BB962C8B-B14F-4D97-AF65-F5344CB8AC3E}">
        <p14:creationId xmlns:p14="http://schemas.microsoft.com/office/powerpoint/2010/main" val="2832560695"/>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large crowd of people&#10;&#10;Description generated with very high confidence">
            <a:extLst>
              <a:ext uri="{FF2B5EF4-FFF2-40B4-BE49-F238E27FC236}">
                <a16:creationId xmlns:a16="http://schemas.microsoft.com/office/drawing/2014/main" id="{A852E2B0-0C4B-49ED-B229-0CD1D0BD0597}"/>
              </a:ext>
            </a:extLst>
          </p:cNvPr>
          <p:cNvPicPr>
            <a:picLocks noChangeAspect="1"/>
          </p:cNvPicPr>
          <p:nvPr/>
        </p:nvPicPr>
        <p:blipFill rotWithShape="1">
          <a:blip r:embed="rId3">
            <a:extLst>
              <a:ext uri="{28A0092B-C50C-407E-A947-70E740481C1C}">
                <a14:useLocalDpi xmlns:a14="http://schemas.microsoft.com/office/drawing/2010/main" val="0"/>
              </a:ext>
            </a:extLst>
          </a:blip>
          <a:srcRect t="21329"/>
          <a:stretch/>
        </p:blipFill>
        <p:spPr>
          <a:xfrm>
            <a:off x="20" y="168453"/>
            <a:ext cx="12191980" cy="6857990"/>
          </a:xfrm>
          <a:prstGeom prst="rect">
            <a:avLst/>
          </a:prstGeom>
        </p:spPr>
      </p:pic>
      <p:grpSp>
        <p:nvGrpSpPr>
          <p:cNvPr id="14" name="Group 13">
            <a:extLst>
              <a:ext uri="{FF2B5EF4-FFF2-40B4-BE49-F238E27FC236}">
                <a16:creationId xmlns:a16="http://schemas.microsoft.com/office/drawing/2014/main" id="{2C0F73BE-7035-495E-AA5A-1C5F3DF10907}"/>
              </a:ext>
            </a:extLst>
          </p:cNvPr>
          <p:cNvGrpSpPr/>
          <p:nvPr/>
        </p:nvGrpSpPr>
        <p:grpSpPr>
          <a:xfrm>
            <a:off x="7555832" y="1643857"/>
            <a:ext cx="4642562" cy="1401086"/>
            <a:chOff x="2174580" y="-796428"/>
            <a:chExt cx="1828807" cy="1828800"/>
          </a:xfrm>
          <a:solidFill>
            <a:schemeClr val="accent1">
              <a:lumMod val="75000"/>
            </a:schemeClr>
          </a:solidFill>
        </p:grpSpPr>
        <p:sp>
          <p:nvSpPr>
            <p:cNvPr id="15" name="Rounded Rectangle 12">
              <a:extLst>
                <a:ext uri="{FF2B5EF4-FFF2-40B4-BE49-F238E27FC236}">
                  <a16:creationId xmlns:a16="http://schemas.microsoft.com/office/drawing/2014/main" id="{3B7946A5-E539-48F1-A2C3-DB52B921E492}"/>
                </a:ext>
              </a:extLst>
            </p:cNvPr>
            <p:cNvSpPr/>
            <p:nvPr/>
          </p:nvSpPr>
          <p:spPr>
            <a:xfrm>
              <a:off x="2174580" y="-796428"/>
              <a:ext cx="1828800" cy="1828800"/>
            </a:xfrm>
            <a:prstGeom prst="roundRect">
              <a:avLst>
                <a:gd name="adj" fmla="val 1231"/>
              </a:avLst>
            </a:prstGeom>
            <a:grp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inea-basic-10" charset="0"/>
                <a:ea typeface="linea-basic-10" charset="0"/>
                <a:cs typeface="linea-basic-10" charset="0"/>
              </a:endParaRPr>
            </a:p>
          </p:txBody>
        </p:sp>
        <p:sp>
          <p:nvSpPr>
            <p:cNvPr id="16" name="Title 3">
              <a:extLst>
                <a:ext uri="{FF2B5EF4-FFF2-40B4-BE49-F238E27FC236}">
                  <a16:creationId xmlns:a16="http://schemas.microsoft.com/office/drawing/2014/main" id="{05FAAC58-85C4-471D-AC94-1D240EE2E0CF}"/>
                </a:ext>
              </a:extLst>
            </p:cNvPr>
            <p:cNvSpPr txBox="1">
              <a:spLocks/>
            </p:cNvSpPr>
            <p:nvPr/>
          </p:nvSpPr>
          <p:spPr>
            <a:xfrm>
              <a:off x="2336616" y="-317457"/>
              <a:ext cx="1666771" cy="928661"/>
            </a:xfrm>
            <a:prstGeom prst="rect">
              <a:avLst/>
            </a:prstGeom>
            <a:grpFill/>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 NAIFA Member</a:t>
              </a:r>
              <a:br>
                <a:rPr kumimoji="0" lang="en-US" sz="32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2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rPr>
                <a:t>In Every Congressional District</a:t>
              </a:r>
              <a:endParaRPr kumimoji="0" lang="en-US" sz="1000" b="0" i="0" u="none" strike="noStrike" kern="1200" cap="none" spc="0" normalizeH="0" baseline="0" noProof="0" dirty="0">
                <a:ln>
                  <a:noFill/>
                </a:ln>
                <a:solidFill>
                  <a:srgbClr val="FFFFFF"/>
                </a:solidFill>
                <a:effectLst/>
                <a:uLnTx/>
                <a:uFillTx/>
                <a:latin typeface="Roboto Light" charset="0"/>
                <a:ea typeface="Roboto Light" charset="0"/>
                <a:cs typeface="Roboto Light" charset="0"/>
              </a:endParaRPr>
            </a:p>
          </p:txBody>
        </p:sp>
      </p:grpSp>
      <p:sp>
        <p:nvSpPr>
          <p:cNvPr id="5" name="TextBox 4">
            <a:extLst>
              <a:ext uri="{FF2B5EF4-FFF2-40B4-BE49-F238E27FC236}">
                <a16:creationId xmlns:a16="http://schemas.microsoft.com/office/drawing/2014/main" id="{2BF6F21B-A05B-4837-8EEF-79E71D8040CE}"/>
              </a:ext>
            </a:extLst>
          </p:cNvPr>
          <p:cNvSpPr txBox="1"/>
          <p:nvPr/>
        </p:nvSpPr>
        <p:spPr>
          <a:xfrm>
            <a:off x="7549435" y="5727032"/>
            <a:ext cx="4642544" cy="1077218"/>
          </a:xfrm>
          <a:prstGeom prst="rect">
            <a:avLst/>
          </a:prstGeom>
          <a:solidFill>
            <a:schemeClr val="accent1">
              <a:lumMod val="75000"/>
            </a:schemeClr>
          </a:solidFill>
        </p:spPr>
        <p:txBody>
          <a:bodyPr wrap="square" rtlCol="0">
            <a:spAutoFit/>
          </a:bodyPr>
          <a:lstStyle/>
          <a:p>
            <a:pPr algn="ctr"/>
            <a:r>
              <a:rPr lang="en-US" sz="3200" dirty="0">
                <a:solidFill>
                  <a:schemeClr val="bg1"/>
                </a:solidFill>
                <a:latin typeface="Roboto" pitchFamily="2" charset="0"/>
                <a:ea typeface="Roboto" pitchFamily="2" charset="0"/>
              </a:rPr>
              <a:t>The Power of You.</a:t>
            </a:r>
          </a:p>
          <a:p>
            <a:pPr algn="ctr"/>
            <a:r>
              <a:rPr lang="en-US" sz="3200" dirty="0">
                <a:solidFill>
                  <a:schemeClr val="bg1"/>
                </a:solidFill>
                <a:latin typeface="Roboto" pitchFamily="2" charset="0"/>
                <a:ea typeface="Roboto" pitchFamily="2" charset="0"/>
              </a:rPr>
              <a:t>The Power of Us.</a:t>
            </a:r>
          </a:p>
        </p:txBody>
      </p:sp>
    </p:spTree>
    <p:extLst>
      <p:ext uri="{BB962C8B-B14F-4D97-AF65-F5344CB8AC3E}">
        <p14:creationId xmlns:p14="http://schemas.microsoft.com/office/powerpoint/2010/main" val="29305908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9C0BC-A2DF-4D4A-B417-04F935ED54F0}"/>
              </a:ext>
            </a:extLst>
          </p:cNvPr>
          <p:cNvPicPr>
            <a:picLocks noChangeAspect="1"/>
          </p:cNvPicPr>
          <p:nvPr/>
        </p:nvPicPr>
        <p:blipFill rotWithShape="1">
          <a:blip r:embed="rId3">
            <a:extLst>
              <a:ext uri="{28A0092B-C50C-407E-A947-70E740481C1C}">
                <a14:useLocalDpi xmlns:a14="http://schemas.microsoft.com/office/drawing/2010/main" val="0"/>
              </a:ext>
            </a:extLst>
          </a:blip>
          <a:srcRect t="24943" b="57"/>
          <a:stretch/>
        </p:blipFill>
        <p:spPr>
          <a:xfrm>
            <a:off x="20" y="10"/>
            <a:ext cx="12191980" cy="6857990"/>
          </a:xfrm>
          <a:prstGeom prst="rect">
            <a:avLst/>
          </a:prstGeom>
        </p:spPr>
      </p:pic>
    </p:spTree>
    <p:extLst>
      <p:ext uri="{BB962C8B-B14F-4D97-AF65-F5344CB8AC3E}">
        <p14:creationId xmlns:p14="http://schemas.microsoft.com/office/powerpoint/2010/main" val="893329393"/>
      </p:ext>
    </p:extLst>
  </p:cSld>
  <p:clrMapOvr>
    <a:masterClrMapping/>
  </p:clrMapOvr>
  <p:transition spd="slow" advTm="2000">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6647BF3-CC35-4AE4-B534-DF9286DC4D51}"/>
              </a:ext>
            </a:extLst>
          </p:cNvPr>
          <p:cNvSpPr txBox="1">
            <a:spLocks/>
          </p:cNvSpPr>
          <p:nvPr/>
        </p:nvSpPr>
        <p:spPr>
          <a:xfrm>
            <a:off x="1598645" y="2979882"/>
            <a:ext cx="9144000"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32363B"/>
                </a:solidFill>
                <a:effectLst/>
                <a:uLnTx/>
                <a:uFillTx/>
                <a:latin typeface="Arial"/>
                <a:ea typeface="+mj-ea"/>
                <a:cs typeface="+mj-cs"/>
              </a:rPr>
              <a:t>Educate.</a:t>
            </a:r>
          </a:p>
        </p:txBody>
      </p:sp>
      <p:sp>
        <p:nvSpPr>
          <p:cNvPr id="11" name="Subtitle 4">
            <a:extLst>
              <a:ext uri="{FF2B5EF4-FFF2-40B4-BE49-F238E27FC236}">
                <a16:creationId xmlns:a16="http://schemas.microsoft.com/office/drawing/2014/main" id="{47FE371D-3886-406F-B5AB-4E629D50413D}"/>
              </a:ext>
            </a:extLst>
          </p:cNvPr>
          <p:cNvSpPr txBox="1">
            <a:spLocks/>
          </p:cNvSpPr>
          <p:nvPr/>
        </p:nvSpPr>
        <p:spPr>
          <a:xfrm>
            <a:off x="1524000" y="3806890"/>
            <a:ext cx="9144000" cy="1450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AEEF"/>
                </a:solidFill>
                <a:effectLst/>
                <a:uLnTx/>
                <a:uFillTx/>
                <a:latin typeface="Arial"/>
                <a:ea typeface="+mn-ea"/>
                <a:cs typeface="+mn-cs"/>
              </a:rPr>
              <a:t>The thinking advisor.</a:t>
            </a:r>
          </a:p>
        </p:txBody>
      </p:sp>
    </p:spTree>
    <p:extLst>
      <p:ext uri="{BB962C8B-B14F-4D97-AF65-F5344CB8AC3E}">
        <p14:creationId xmlns:p14="http://schemas.microsoft.com/office/powerpoint/2010/main" val="4221594247"/>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462" y="2148700"/>
            <a:ext cx="5538259" cy="4065606"/>
          </a:xfrm>
          <a:prstGeom prst="rect">
            <a:avLst/>
          </a:prstGeom>
        </p:spPr>
      </p:pic>
      <p:sp>
        <p:nvSpPr>
          <p:cNvPr id="2" name="Text Placeholder 1"/>
          <p:cNvSpPr>
            <a:spLocks noGrp="1"/>
          </p:cNvSpPr>
          <p:nvPr>
            <p:ph type="body" sz="quarter" idx="4294967295"/>
          </p:nvPr>
        </p:nvSpPr>
        <p:spPr>
          <a:xfrm>
            <a:off x="561405" y="3062816"/>
            <a:ext cx="9210034" cy="486355"/>
          </a:xfrm>
        </p:spPr>
        <p:txBody>
          <a:bodyPr>
            <a:normAutofit/>
          </a:bodyPr>
          <a:lstStyle/>
          <a:p>
            <a:pPr marL="0" indent="0">
              <a:buNone/>
            </a:pPr>
            <a:r>
              <a:rPr lang="en-US" sz="2400" dirty="0"/>
              <a:t>Watch Virtually or at a Watch Party</a:t>
            </a:r>
          </a:p>
        </p:txBody>
      </p:sp>
      <p:sp>
        <p:nvSpPr>
          <p:cNvPr id="3" name="Text Placeholder 2"/>
          <p:cNvSpPr>
            <a:spLocks noGrp="1"/>
          </p:cNvSpPr>
          <p:nvPr>
            <p:ph type="body" sz="quarter" idx="4294967295"/>
          </p:nvPr>
        </p:nvSpPr>
        <p:spPr>
          <a:xfrm>
            <a:off x="617133" y="3971167"/>
            <a:ext cx="9117248" cy="667544"/>
          </a:xfrm>
        </p:spPr>
        <p:txBody>
          <a:bodyPr>
            <a:normAutofit fontScale="70000" lnSpcReduction="20000"/>
          </a:bodyPr>
          <a:lstStyle/>
          <a:p>
            <a:r>
              <a:rPr lang="en-US" dirty="0">
                <a:solidFill>
                  <a:srgbClr val="656D78"/>
                </a:solidFill>
              </a:rPr>
              <a:t>On Demand Archive</a:t>
            </a:r>
          </a:p>
          <a:p>
            <a:r>
              <a:rPr lang="en-US" dirty="0">
                <a:solidFill>
                  <a:srgbClr val="656D78"/>
                </a:solidFill>
              </a:rPr>
              <a:t>State Based CE</a:t>
            </a:r>
          </a:p>
        </p:txBody>
      </p:sp>
      <p:pic>
        <p:nvPicPr>
          <p:cNvPr id="17" name="Picture Placeholder 16">
            <a:extLst>
              <a:ext uri="{FF2B5EF4-FFF2-40B4-BE49-F238E27FC236}">
                <a16:creationId xmlns:a16="http://schemas.microsoft.com/office/drawing/2014/main" id="{A3915593-86A1-4405-BB7A-BF97164D9D71}"/>
              </a:ext>
            </a:extLst>
          </p:cNvPr>
          <p:cNvPicPr>
            <a:picLocks noGrp="1" noChangeAspect="1"/>
          </p:cNvPicPr>
          <p:nvPr>
            <p:ph type="pic" sz="quarter" idx="19"/>
          </p:nvPr>
        </p:nvPicPr>
        <p:blipFill>
          <a:blip r:embed="rId4"/>
          <a:srcRect l="35697" r="35697"/>
          <a:stretch>
            <a:fillRect/>
          </a:stretch>
        </p:blipFill>
        <p:spPr>
          <a:prstGeom prst="rect">
            <a:avLst/>
          </a:prstGeom>
        </p:spPr>
      </p:pic>
      <p:pic>
        <p:nvPicPr>
          <p:cNvPr id="21" name="Picture Placeholder 20">
            <a:extLst>
              <a:ext uri="{FF2B5EF4-FFF2-40B4-BE49-F238E27FC236}">
                <a16:creationId xmlns:a16="http://schemas.microsoft.com/office/drawing/2014/main" id="{2FE01872-B7E2-4CA9-9886-FCCC189B13ED}"/>
              </a:ext>
            </a:extLst>
          </p:cNvPr>
          <p:cNvPicPr>
            <a:picLocks noGrp="1" noChangeAspect="1"/>
          </p:cNvPicPr>
          <p:nvPr>
            <p:ph type="pic" sz="quarter" idx="18"/>
          </p:nvPr>
        </p:nvPicPr>
        <p:blipFill rotWithShape="1">
          <a:blip r:embed="rId5"/>
          <a:srcRect l="45942" t="1026" r="18186" b="-1026"/>
          <a:stretch/>
        </p:blipFill>
        <p:spPr>
          <a:xfrm>
            <a:off x="3326287" y="4287560"/>
            <a:ext cx="2093976" cy="3721608"/>
          </a:xfrm>
          <a:prstGeom prst="rect">
            <a:avLst/>
          </a:prstGeom>
        </p:spPr>
      </p:pic>
      <p:pic>
        <p:nvPicPr>
          <p:cNvPr id="16" name="Picture Placeholder 15">
            <a:extLst>
              <a:ext uri="{FF2B5EF4-FFF2-40B4-BE49-F238E27FC236}">
                <a16:creationId xmlns:a16="http://schemas.microsoft.com/office/drawing/2014/main" id="{67DFBC03-CD94-43CD-B091-399AA624DD1B}"/>
              </a:ext>
            </a:extLst>
          </p:cNvPr>
          <p:cNvPicPr>
            <a:picLocks noGrp="1" noChangeAspect="1"/>
          </p:cNvPicPr>
          <p:nvPr>
            <p:ph type="pic" sz="quarter" idx="21"/>
          </p:nvPr>
        </p:nvPicPr>
        <p:blipFill rotWithShape="1">
          <a:blip r:embed="rId6"/>
          <a:srcRect l="28139" t="-438" r="40213" b="438"/>
          <a:stretch/>
        </p:blipFill>
        <p:spPr>
          <a:xfrm>
            <a:off x="8724451" y="942857"/>
            <a:ext cx="2093976" cy="3721608"/>
          </a:xfrm>
          <a:prstGeom prst="rect">
            <a:avLst/>
          </a:prstGeom>
        </p:spPr>
      </p:pic>
      <p:pic>
        <p:nvPicPr>
          <p:cNvPr id="20" name="Picture Placeholder 19">
            <a:extLst>
              <a:ext uri="{FF2B5EF4-FFF2-40B4-BE49-F238E27FC236}">
                <a16:creationId xmlns:a16="http://schemas.microsoft.com/office/drawing/2014/main" id="{424E6412-1D25-4EF3-9192-456563075582}"/>
              </a:ext>
            </a:extLst>
          </p:cNvPr>
          <p:cNvPicPr>
            <a:picLocks noGrp="1" noChangeAspect="1"/>
          </p:cNvPicPr>
          <p:nvPr>
            <p:ph type="pic" sz="quarter" idx="22"/>
          </p:nvPr>
        </p:nvPicPr>
        <p:blipFill>
          <a:blip r:embed="rId7"/>
          <a:srcRect l="33392" r="33392"/>
          <a:stretch>
            <a:fillRect/>
          </a:stretch>
        </p:blipFill>
        <p:spPr>
          <a:prstGeom prst="rect">
            <a:avLst/>
          </a:prstGeom>
        </p:spPr>
      </p:pic>
      <p:pic>
        <p:nvPicPr>
          <p:cNvPr id="15" name="Picture Placeholder 14">
            <a:extLst>
              <a:ext uri="{FF2B5EF4-FFF2-40B4-BE49-F238E27FC236}">
                <a16:creationId xmlns:a16="http://schemas.microsoft.com/office/drawing/2014/main" id="{AC474139-A7FD-4E23-B901-9FBDCF7BB530}"/>
              </a:ext>
            </a:extLst>
          </p:cNvPr>
          <p:cNvPicPr>
            <a:picLocks noGrp="1" noChangeAspect="1"/>
          </p:cNvPicPr>
          <p:nvPr>
            <p:ph type="pic" sz="quarter" idx="13"/>
          </p:nvPr>
        </p:nvPicPr>
        <p:blipFill>
          <a:blip r:embed="rId8"/>
          <a:srcRect l="35836" r="35836"/>
          <a:stretch>
            <a:fillRect/>
          </a:stretch>
        </p:blipFill>
        <p:spPr>
          <a:xfrm>
            <a:off x="7016275" y="1791063"/>
            <a:ext cx="1901952" cy="3931920"/>
          </a:xfrm>
          <a:prstGeom prst="rect">
            <a:avLst/>
          </a:prstGeom>
        </p:spPr>
      </p:pic>
      <p:pic>
        <p:nvPicPr>
          <p:cNvPr id="19" name="Picture Placeholder 12" descr="A close up of a sign&#10;&#10;Description generated with very high confidence">
            <a:extLst>
              <a:ext uri="{FF2B5EF4-FFF2-40B4-BE49-F238E27FC236}">
                <a16:creationId xmlns:a16="http://schemas.microsoft.com/office/drawing/2014/main" id="{A2AAAECD-0936-4ACD-86FD-3F303C4B96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31" r="-3459"/>
          <a:stretch/>
        </p:blipFill>
        <p:spPr>
          <a:xfrm>
            <a:off x="617132" y="1466578"/>
            <a:ext cx="3320467" cy="1354485"/>
          </a:xfrm>
          <a:prstGeom prst="rect">
            <a:avLst/>
          </a:prstGeom>
        </p:spPr>
      </p:pic>
      <p:sp>
        <p:nvSpPr>
          <p:cNvPr id="30" name="Rectangle 29">
            <a:extLst>
              <a:ext uri="{FF2B5EF4-FFF2-40B4-BE49-F238E27FC236}">
                <a16:creationId xmlns:a16="http://schemas.microsoft.com/office/drawing/2014/main" id="{BEE8788D-67CF-47BF-A2EB-9E32FFF692C9}"/>
              </a:ext>
            </a:extLst>
          </p:cNvPr>
          <p:cNvSpPr/>
          <p:nvPr/>
        </p:nvSpPr>
        <p:spPr>
          <a:xfrm>
            <a:off x="-1" y="-1"/>
            <a:ext cx="12192001" cy="1110785"/>
          </a:xfrm>
          <a:prstGeom prst="rect">
            <a:avLst/>
          </a:prstGeom>
          <a:solidFill>
            <a:srgbClr val="016E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2B6DEC1F-00F1-4604-9C66-E40670056E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3196" y="489141"/>
            <a:ext cx="4215992" cy="264058"/>
          </a:xfrm>
          <a:prstGeom prst="rect">
            <a:avLst/>
          </a:prstGeom>
        </p:spPr>
      </p:pic>
      <p:pic>
        <p:nvPicPr>
          <p:cNvPr id="32" name="Picture 31">
            <a:extLst>
              <a:ext uri="{FF2B5EF4-FFF2-40B4-BE49-F238E27FC236}">
                <a16:creationId xmlns:a16="http://schemas.microsoft.com/office/drawing/2014/main" id="{EF85EC6C-8464-4630-BA66-C5E1838D9C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813" y="25049"/>
            <a:ext cx="1421806" cy="1110786"/>
          </a:xfrm>
          <a:prstGeom prst="rect">
            <a:avLst/>
          </a:prstGeom>
        </p:spPr>
      </p:pic>
    </p:spTree>
    <p:extLst>
      <p:ext uri="{BB962C8B-B14F-4D97-AF65-F5344CB8AC3E}">
        <p14:creationId xmlns:p14="http://schemas.microsoft.com/office/powerpoint/2010/main" val="614370995"/>
      </p:ext>
    </p:extLst>
  </p:cSld>
  <p:clrMapOvr>
    <a:masterClrMapping/>
  </p:clrMapOvr>
  <mc:AlternateContent xmlns:mc="http://schemas.openxmlformats.org/markup-compatibility/2006" xmlns:p14="http://schemas.microsoft.com/office/powerpoint/2010/main">
    <mc:Choice Requires="p14">
      <p:transition p14:dur="150" advClick="0">
        <p:cover dir="d"/>
      </p:transition>
    </mc:Choice>
    <mc:Fallback xmlns="">
      <p:transition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10;&#10;Description generated with high confidence">
            <a:extLst>
              <a:ext uri="{FF2B5EF4-FFF2-40B4-BE49-F238E27FC236}">
                <a16:creationId xmlns:a16="http://schemas.microsoft.com/office/drawing/2014/main" id="{6C77D482-CD64-4699-900D-0FDDD7E86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1974"/>
            <a:ext cx="12192000" cy="6666362"/>
          </a:xfrm>
          <a:prstGeom prst="rect">
            <a:avLst/>
          </a:prstGeom>
        </p:spPr>
      </p:pic>
      <p:pic>
        <p:nvPicPr>
          <p:cNvPr id="5" name="Picture 4">
            <a:extLst>
              <a:ext uri="{FF2B5EF4-FFF2-40B4-BE49-F238E27FC236}">
                <a16:creationId xmlns:a16="http://schemas.microsoft.com/office/drawing/2014/main" id="{BC679187-668F-43F2-BE72-49674998F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634" y="1975101"/>
            <a:ext cx="5812548" cy="1453899"/>
          </a:xfrm>
          <a:prstGeom prst="rect">
            <a:avLst/>
          </a:prstGeom>
        </p:spPr>
      </p:pic>
      <p:grpSp>
        <p:nvGrpSpPr>
          <p:cNvPr id="7" name="Group 6">
            <a:extLst>
              <a:ext uri="{FF2B5EF4-FFF2-40B4-BE49-F238E27FC236}">
                <a16:creationId xmlns:a16="http://schemas.microsoft.com/office/drawing/2014/main" id="{8EA0CADA-89F3-4784-8D54-420A5C70F16E}"/>
              </a:ext>
            </a:extLst>
          </p:cNvPr>
          <p:cNvGrpSpPr/>
          <p:nvPr/>
        </p:nvGrpSpPr>
        <p:grpSpPr>
          <a:xfrm>
            <a:off x="1325929" y="3590280"/>
            <a:ext cx="10240429" cy="1623404"/>
            <a:chOff x="1325929" y="3590280"/>
            <a:chExt cx="10240429" cy="1623404"/>
          </a:xfrm>
        </p:grpSpPr>
        <p:sp>
          <p:nvSpPr>
            <p:cNvPr id="8" name="Title 3">
              <a:extLst>
                <a:ext uri="{FF2B5EF4-FFF2-40B4-BE49-F238E27FC236}">
                  <a16:creationId xmlns:a16="http://schemas.microsoft.com/office/drawing/2014/main" id="{A7419233-49E5-424C-9017-80C73D4B4BFE}"/>
                </a:ext>
              </a:extLst>
            </p:cNvPr>
            <p:cNvSpPr txBox="1">
              <a:spLocks/>
            </p:cNvSpPr>
            <p:nvPr/>
          </p:nvSpPr>
          <p:spPr>
            <a:xfrm>
              <a:off x="1325929" y="3590280"/>
              <a:ext cx="10240429" cy="552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rPr>
                <a:t>The NAIFA LECP Center</a:t>
              </a:r>
            </a:p>
          </p:txBody>
        </p:sp>
        <p:sp>
          <p:nvSpPr>
            <p:cNvPr id="9" name="Title 3">
              <a:extLst>
                <a:ext uri="{FF2B5EF4-FFF2-40B4-BE49-F238E27FC236}">
                  <a16:creationId xmlns:a16="http://schemas.microsoft.com/office/drawing/2014/main" id="{302C24FE-E692-481C-88E9-5152D01AB1A9}"/>
                </a:ext>
              </a:extLst>
            </p:cNvPr>
            <p:cNvSpPr txBox="1">
              <a:spLocks/>
            </p:cNvSpPr>
            <p:nvPr/>
          </p:nvSpPr>
          <p:spPr>
            <a:xfrm>
              <a:off x="1325929" y="4459086"/>
              <a:ext cx="10096050" cy="754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500" b="0" i="0" u="none" strike="noStrike" kern="1200" cap="none" spc="0" normalizeH="0" baseline="0" noProof="0" dirty="0">
                  <a:ln>
                    <a:noFill/>
                  </a:ln>
                  <a:solidFill>
                    <a:srgbClr val="FFFFFF"/>
                  </a:solidFill>
                  <a:effectLst/>
                  <a:uLnTx/>
                  <a:uFillTx/>
                  <a:latin typeface="Montserrat Light" panose="00000400000000000000" pitchFamily="50" charset="0"/>
                  <a:ea typeface="+mj-ea"/>
                  <a:cs typeface="+mj-cs"/>
                </a:rPr>
                <a:t>Rethink Long-Term Care</a:t>
              </a:r>
            </a:p>
          </p:txBody>
        </p:sp>
      </p:grpSp>
    </p:spTree>
    <p:extLst>
      <p:ext uri="{BB962C8B-B14F-4D97-AF65-F5344CB8AC3E}">
        <p14:creationId xmlns:p14="http://schemas.microsoft.com/office/powerpoint/2010/main" val="2951531386"/>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front of a crowd&#10;&#10;Description generated with very high confidence">
            <a:extLst>
              <a:ext uri="{FF2B5EF4-FFF2-40B4-BE49-F238E27FC236}">
                <a16:creationId xmlns:a16="http://schemas.microsoft.com/office/drawing/2014/main" id="{F98B1602-6D65-48BC-AC2B-194823CD6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2408"/>
            <a:ext cx="12192000" cy="5935472"/>
          </a:xfrm>
          <a:prstGeom prst="rect">
            <a:avLst/>
          </a:prstGeom>
        </p:spPr>
      </p:pic>
      <p:sp>
        <p:nvSpPr>
          <p:cNvPr id="2" name="Rectangle 1">
            <a:extLst>
              <a:ext uri="{FF2B5EF4-FFF2-40B4-BE49-F238E27FC236}">
                <a16:creationId xmlns:a16="http://schemas.microsoft.com/office/drawing/2014/main" id="{3F8A6E1E-8E0B-4D49-A34B-358E3A89956B}"/>
              </a:ext>
            </a:extLst>
          </p:cNvPr>
          <p:cNvSpPr/>
          <p:nvPr/>
        </p:nvSpPr>
        <p:spPr>
          <a:xfrm>
            <a:off x="-1" y="1062408"/>
            <a:ext cx="12192001" cy="5935472"/>
          </a:xfrm>
          <a:prstGeom prst="rect">
            <a:avLst/>
          </a:prstGeom>
          <a:solidFill>
            <a:srgbClr val="E74C3C">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3">
            <a:extLst>
              <a:ext uri="{FF2B5EF4-FFF2-40B4-BE49-F238E27FC236}">
                <a16:creationId xmlns:a16="http://schemas.microsoft.com/office/drawing/2014/main" id="{A7419233-49E5-424C-9017-80C73D4B4BFE}"/>
              </a:ext>
            </a:extLst>
          </p:cNvPr>
          <p:cNvSpPr txBox="1">
            <a:spLocks/>
          </p:cNvSpPr>
          <p:nvPr/>
        </p:nvSpPr>
        <p:spPr>
          <a:xfrm>
            <a:off x="910387" y="4704553"/>
            <a:ext cx="10371223" cy="750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rPr>
              <a:t>Business Performance Center </a:t>
            </a:r>
            <a:r>
              <a:rPr kumimoji="0" lang="en-US" altLang="en-US" sz="3200" b="0" i="0" u="none" strike="noStrike" kern="1200" cap="none" spc="0" normalizeH="0" baseline="0" noProof="0" dirty="0">
                <a:ln>
                  <a:noFill/>
                </a:ln>
                <a:solidFill>
                  <a:srgbClr val="FFFFFF"/>
                </a:solidFill>
                <a:effectLst/>
                <a:uLnTx/>
                <a:uFillTx/>
                <a:latin typeface="Montserrat" panose="00000500000000000000" pitchFamily="50" charset="0"/>
                <a:ea typeface="+mj-ea"/>
                <a:cs typeface="+mj-cs"/>
              </a:rPr>
              <a:t>Formally Advanced Practice Center</a:t>
            </a:r>
          </a:p>
        </p:txBody>
      </p:sp>
      <p:pic>
        <p:nvPicPr>
          <p:cNvPr id="1026" name="Picture 2" descr="levelup-white">
            <a:extLst>
              <a:ext uri="{FF2B5EF4-FFF2-40B4-BE49-F238E27FC236}">
                <a16:creationId xmlns:a16="http://schemas.microsoft.com/office/drawing/2014/main" id="{23CAABA2-52FA-4413-80A5-A6346C02C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592" y="1563964"/>
            <a:ext cx="4777636" cy="159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78914"/>
      </p:ext>
    </p:extLst>
  </p:cSld>
  <p:clrMapOvr>
    <a:masterClrMapping/>
  </p:clrMapOvr>
  <mc:AlternateContent xmlns:mc="http://schemas.openxmlformats.org/markup-compatibility/2006" xmlns:p14="http://schemas.microsoft.com/office/powerpoint/2010/main">
    <mc:Choice Requires="p14">
      <p:transition p14:dur="150">
        <p:cover dir="d"/>
      </p:transition>
    </mc:Choice>
    <mc:Fallback xmlns="">
      <p:transition>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Custom 1">
      <a:dk1>
        <a:srgbClr val="32363B"/>
      </a:dk1>
      <a:lt1>
        <a:srgbClr val="FFFFFF"/>
      </a:lt1>
      <a:dk2>
        <a:srgbClr val="32363B"/>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1862</Words>
  <Application>Microsoft Office PowerPoint</Application>
  <PresentationFormat>Widescreen</PresentationFormat>
  <Paragraphs>177</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linea-basic-10</vt:lpstr>
      <vt:lpstr>Montserrat</vt:lpstr>
      <vt:lpstr>Montserrat Light</vt:lpstr>
      <vt:lpstr>Roboto</vt:lpstr>
      <vt:lpstr>Roboto Black</vt:lpstr>
      <vt:lpstr>Roboto Light</vt:lpstr>
      <vt:lpstr>Source Sans Pro</vt:lpstr>
      <vt:lpstr>Source Sans Pro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Graduated Fees 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Carawan</dc:creator>
  <cp:lastModifiedBy>Maureen Kirschhofer</cp:lastModifiedBy>
  <cp:revision>3</cp:revision>
  <dcterms:created xsi:type="dcterms:W3CDTF">2019-09-20T13:32:40Z</dcterms:created>
  <dcterms:modified xsi:type="dcterms:W3CDTF">2020-01-21T16:22:00Z</dcterms:modified>
</cp:coreProperties>
</file>